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 id="2147483720" r:id="rId5"/>
  </p:sldMasterIdLst>
  <p:notesMasterIdLst>
    <p:notesMasterId r:id="rId20"/>
  </p:notesMasterIdLst>
  <p:sldIdLst>
    <p:sldId id="257" r:id="rId6"/>
    <p:sldId id="258" r:id="rId7"/>
    <p:sldId id="495" r:id="rId8"/>
    <p:sldId id="498" r:id="rId9"/>
    <p:sldId id="497" r:id="rId10"/>
    <p:sldId id="499" r:id="rId11"/>
    <p:sldId id="343" r:id="rId12"/>
    <p:sldId id="438" r:id="rId13"/>
    <p:sldId id="490" r:id="rId14"/>
    <p:sldId id="491" r:id="rId15"/>
    <p:sldId id="443" r:id="rId16"/>
    <p:sldId id="485" r:id="rId17"/>
    <p:sldId id="487" r:id="rId18"/>
    <p:sldId id="486"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3" autoAdjust="0"/>
    <p:restoredTop sz="94660"/>
  </p:normalViewPr>
  <p:slideViewPr>
    <p:cSldViewPr>
      <p:cViewPr>
        <p:scale>
          <a:sx n="90" d="100"/>
          <a:sy n="90" d="100"/>
        </p:scale>
        <p:origin x="-106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11D3E25-9802-43BC-A6DD-E4F9233E0891}" type="datetimeFigureOut">
              <a:rPr lang="zh-CN" altLang="en-US"/>
              <a:pPr>
                <a:defRPr/>
              </a:pPr>
              <a:t>2013-5-14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307C09E-0D17-41A0-AC1B-D98D645DAA6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F9559941-FE7D-4390-B448-7B54CB8A12E5}"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9CAB20-1165-47E3-96E9-95E33BBD9416}"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7998FF2-F27B-4FA2-AB31-06894B708519}"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CA06C6-8AB0-4C00-82DC-E15C0C6E713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3052C46-F778-4CDD-8F2D-C0DEEA9FDA25}"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A197EA-7E29-4F95-B34C-87C8A12709E7}"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943845D-B290-4D04-BB57-4734816B7D6B}"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E6C59B-7998-41BE-BD85-E2C14920F7E8}"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925FE97-9B5C-44E2-8A41-2276B84E7B62}"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C30731-E66F-46AF-BEE0-4469625AAE08}"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2F99BA84-9DC3-4883-965E-7F907DC36A2E}"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367A27-AC05-4874-9DF5-072B647BE245}"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D3BFA015-E102-4729-89E8-1219E042EF51}"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ADCC4D-5FA1-4BD1-9934-6D0BC2C9BE8B}"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E24E36B1-03FF-4758-9BEE-C1EDB2BB2722}" type="datetimeFigureOut">
              <a:rPr lang="zh-CN" altLang="en-US"/>
              <a:pPr>
                <a:defRPr/>
              </a:pPr>
              <a:t>2013-5-14</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4BDDA78B-7F8D-4819-8F26-A92DAB3C9E7E}"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38122117-33AD-4601-9C4A-6643E1DFD4DE}" type="datetimeFigureOut">
              <a:rPr lang="zh-CN" altLang="en-US"/>
              <a:pPr>
                <a:defRPr/>
              </a:pPr>
              <a:t>2013-5-14</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84B1E0-F405-4CF9-91B7-1104294D998C}"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3ADCFDC-938C-4939-89C0-7EC38E74D06D}" type="datetimeFigureOut">
              <a:rPr lang="zh-CN" altLang="en-US"/>
              <a:pPr>
                <a:defRPr/>
              </a:pPr>
              <a:t>2013-5-14</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7609A0F2-F78E-4FBA-8DDF-7933DFB20786}"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8FA17F5-B088-4848-BDD2-DDD4271FF30A}"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632054-8539-4C31-9DCF-7E936476106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F4E6078-37B9-406D-B02D-365A74495997}"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BE3036-F4F8-4232-9135-B7F1340520CE}"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62D5FB10-039C-4B3A-BA78-1405645984D4}"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5647AE-F3FA-4335-A828-1BF3699EB913}"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B71ABF6-E1F4-4387-9827-C9C0DE4C387A}"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256BAD-DFB9-4E3B-8149-F7446D046A2B}"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8B2BFEF7-86D0-412C-9A2A-7142EA6530BD}"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C9F770-409F-40E1-BFA6-C6B7052B55B6}" type="slidenum">
              <a:rPr lang="zh-CN" altLang="en-US"/>
              <a:pPr>
                <a:defRPr/>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5652C3D-4C41-46DC-91C2-268134D0A2C0}"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639DD0-58DE-42BA-BB5A-932F54100406}" type="slidenum">
              <a:rPr lang="zh-CN" altLang="en-US"/>
              <a:pPr>
                <a:defRPr/>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9D133934-AFCB-499E-8180-8DE2AE09A027}"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B41B655E-DFA2-487D-B278-EF252E0C612D}" type="slidenum">
              <a:rPr lang="zh-CN" altLang="en-US"/>
              <a:pPr>
                <a:defRPr/>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FCA908B3-AE2F-4D78-AF0A-F25BABCD85EF}"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33C1E5-FEF5-4F99-9941-2EEFC6AABC49}" type="slidenum">
              <a:rPr lang="zh-CN" altLang="en-US"/>
              <a:pPr>
                <a:defRPr/>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FB8AB426-7885-4734-B88F-29EBC5680B1A}"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02551E77-C721-4FB8-8E74-1B2E7A85F843}" type="slidenum">
              <a:rPr lang="zh-CN" altLang="en-US"/>
              <a:pPr>
                <a:defRPr/>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E199D75F-6436-41EA-9DF3-D1ED1E0DEE78}" type="datetimeFigureOut">
              <a:rPr lang="zh-CN" altLang="en-US"/>
              <a:pPr>
                <a:defRPr/>
              </a:pPr>
              <a:t>2013-5-14</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C6C71893-3214-416E-9131-9B2DE9B57A2E}" type="slidenum">
              <a:rPr lang="zh-CN" altLang="en-US"/>
              <a:pPr>
                <a:defRPr/>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10509E88-B537-4428-9A0A-EF43B461AA8D}" type="datetimeFigureOut">
              <a:rPr lang="zh-CN" altLang="en-US"/>
              <a:pPr>
                <a:defRPr/>
              </a:pPr>
              <a:t>2013-5-14</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2B72BE23-E697-4212-81E4-F78B77784583}" type="slidenum">
              <a:rPr lang="zh-CN" altLang="en-US"/>
              <a:pPr>
                <a:defRPr/>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56801EF-E206-45EC-89F3-4114F189F918}" type="datetimeFigureOut">
              <a:rPr lang="zh-CN" altLang="en-US"/>
              <a:pPr>
                <a:defRPr/>
              </a:pPr>
              <a:t>2013-5-14</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1ACB9354-D0B6-46C7-B5DC-06527C47245D}"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6A396AC3-5AF6-4207-B9C4-6828CFE9405E}"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516756-E4F6-434C-95F8-A0F2AA8182E3}" type="slidenum">
              <a:rPr lang="zh-CN" altLang="en-US"/>
              <a:pPr>
                <a:defRPr/>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80BBBDA-C35C-4989-8478-0D772ACE47AE}"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1724044B-0958-41C3-9ADA-D1985AEEB62F}" type="slidenum">
              <a:rPr lang="zh-CN" altLang="en-US"/>
              <a:pPr>
                <a:defRPr/>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6EEF06B7-B1B9-4EA7-9B90-129B470571DD}"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1AB6B10A-BA35-41C9-9280-9C697B667D89}" type="slidenum">
              <a:rPr lang="zh-CN" altLang="en-US"/>
              <a:pPr>
                <a:defRPr/>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DEEEE0AF-90CC-426B-83F9-69ADF3496DB3}"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4C760E-FADC-43B7-8198-78B22F422149}" type="slidenum">
              <a:rPr lang="zh-CN" altLang="en-US"/>
              <a:pPr>
                <a:defRPr/>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012D86F2-DEA0-4CA6-A36B-4FF82D17E57D}"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93483A19-6CB6-4911-9C4A-EAE3258148AC}" type="slidenum">
              <a:rPr lang="zh-CN" altLang="en-US"/>
              <a:pPr>
                <a:defRPr/>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4AE34E4-697F-49C1-BB3F-4AA8919BA9DF}"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F93039-334D-44C5-A3F7-F5509A0616AB}" type="slidenum">
              <a:rPr lang="zh-CN" altLang="en-US"/>
              <a:pPr>
                <a:defRPr/>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B11CB08-4359-4ECA-9329-7A4D07E9F0D8}"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925EBE-10F7-4FE9-87FE-25D073A53EF0}" type="slidenum">
              <a:rPr lang="zh-CN" altLang="en-US"/>
              <a:pPr>
                <a:defRPr/>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BA02A6F1-D28E-464C-9834-6A00457DAD4C}"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0FFD55-5BBB-43B0-A6FE-1C3EA17F6F95}" type="slidenum">
              <a:rPr lang="zh-CN" altLang="en-US"/>
              <a:pPr>
                <a:defRPr/>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3BBD415E-90B8-41FC-93BB-D4BEE8854320}"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EF4183-DFD1-46AF-8D0D-0BAB6E3DEAD8}" type="slidenum">
              <a:rPr lang="zh-CN" altLang="en-US"/>
              <a:pPr>
                <a:defRPr/>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170A74CB-C422-4B74-BE59-2F613E1269B5}" type="datetimeFigureOut">
              <a:rPr lang="zh-CN" altLang="en-US"/>
              <a:pPr>
                <a:defRPr/>
              </a:pPr>
              <a:t>2013-5-14</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FB0E2F67-39B3-4DF4-ABB5-1BAD5B9F16E7}" type="slidenum">
              <a:rPr lang="zh-CN" altLang="en-US"/>
              <a:pPr>
                <a:defRPr/>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5BE1815D-6A4D-4463-8B2F-775A151B5820}" type="datetimeFigureOut">
              <a:rPr lang="zh-CN" altLang="en-US"/>
              <a:pPr>
                <a:defRPr/>
              </a:pPr>
              <a:t>2013-5-14</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9D5D64D-4E24-464A-9F0B-8E8BA7CF90E3}"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CD688191-E129-4AF6-B13F-741DFE731FC0}"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76C3ED-6EF3-45C9-9D35-14D1FF19AC6B}" type="slidenum">
              <a:rPr lang="zh-CN" altLang="en-US"/>
              <a:pPr>
                <a:defRPr/>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0B8291A-DE48-457D-BD26-5BC2CE62E373}" type="datetimeFigureOut">
              <a:rPr lang="zh-CN" altLang="en-US"/>
              <a:pPr>
                <a:defRPr/>
              </a:pPr>
              <a:t>2013-5-14</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2F563695-67F9-40B0-9DAD-6EDB85F5F85A}" type="slidenum">
              <a:rPr lang="zh-CN" altLang="en-US"/>
              <a:pPr>
                <a:defRPr/>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F87C4EF0-DA0B-47A3-A8B8-7DE18327E4EE}"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B8065B-D034-4026-94E9-DF88619BA2A0}" type="slidenum">
              <a:rPr lang="zh-CN" altLang="en-US"/>
              <a:pPr>
                <a:defRPr/>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5B61EAC-F854-4B61-B53E-4F81CB0B9F99}"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BE5AB8-E516-4351-8588-B11F6CC4870C}" type="slidenum">
              <a:rPr lang="zh-CN" altLang="en-US"/>
              <a:pPr>
                <a:defRPr/>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7395006-22C4-438A-A202-66704568FD09}"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D9159E-BC63-40AC-B92E-4515BF8AB992}" type="slidenum">
              <a:rPr lang="zh-CN" altLang="en-US"/>
              <a:pPr>
                <a:defRPr/>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5B70754-4685-427D-823F-1E329293F963}"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641892-2C2B-43C4-A72A-4FBAC015794B}" type="slidenum">
              <a:rPr lang="zh-CN" altLang="en-US"/>
              <a:pPr>
                <a:defRPr/>
              </a:pPr>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DCFB6C58-46D4-4650-8575-ECC468195B45}"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8F9F58-5504-4709-9A29-10BFC3FA0C81}" type="slidenum">
              <a:rPr lang="zh-CN" altLang="en-US"/>
              <a:pPr>
                <a:defRPr/>
              </a:pPr>
              <a:t>‹#›</a:t>
            </a:fld>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15871BD0-8D3A-4AD9-A22C-1481B2DBA021}"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104144-0973-4FE7-9EB7-04940B6CCDC2}" type="slidenum">
              <a:rPr lang="zh-CN" altLang="en-US"/>
              <a:pPr>
                <a:defRPr/>
              </a:pPr>
              <a:t>‹#›</a:t>
            </a:fld>
            <a:endParaRPr lang="zh-CN"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790829AC-2361-4CA1-80F2-C81381900AF4}"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59A67A-5540-4C3E-BDA7-4FC9EDA2E749}" type="slidenum">
              <a:rPr lang="zh-CN" altLang="en-US"/>
              <a:pPr>
                <a:defRPr/>
              </a:pPr>
              <a:t>‹#›</a:t>
            </a:fld>
            <a:endParaRPr lang="zh-CN"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59F9ACDF-65B7-4D72-A7A9-B1B975FE3620}"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0EF30F-2B97-43AB-BC84-6E2424DC743E}" type="slidenum">
              <a:rPr lang="zh-CN" altLang="en-US"/>
              <a:pPr>
                <a:defRPr/>
              </a:pPr>
              <a:t>‹#›</a:t>
            </a:fld>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D78689AA-0FCB-430F-B49E-5EA620C1ADAE}" type="datetimeFigureOut">
              <a:rPr lang="zh-CN" altLang="en-US"/>
              <a:pPr>
                <a:defRPr/>
              </a:pPr>
              <a:t>2013-5-14</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5A9EDC-D291-420B-8382-E64DFECB3B3E}"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4D6E491B-DEFE-4BB0-8DDC-272B674DF01F}" type="datetimeFigureOut">
              <a:rPr lang="zh-CN" altLang="en-US"/>
              <a:pPr>
                <a:defRPr/>
              </a:pPr>
              <a:t>2013-5-14</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22D9C7A5-0BA9-45C1-B51E-DBAD8D953BFD}" type="slidenum">
              <a:rPr lang="zh-CN" altLang="en-US"/>
              <a:pPr>
                <a:defRPr/>
              </a:pPr>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433553D5-EAC1-4811-858F-604A75102084}" type="datetimeFigureOut">
              <a:rPr lang="zh-CN" altLang="en-US"/>
              <a:pPr>
                <a:defRPr/>
              </a:pPr>
              <a:t>2013-5-14</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AD1CA16-53AD-4795-AD36-70CEAF4FEEFF}" type="slidenum">
              <a:rPr lang="zh-CN" altLang="en-US"/>
              <a:pPr>
                <a:defRPr/>
              </a:pPr>
              <a:t>‹#›</a:t>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EFEECF9-44C3-4A56-A4FC-4BDA9DD4A9E7}" type="datetimeFigureOut">
              <a:rPr lang="zh-CN" altLang="en-US"/>
              <a:pPr>
                <a:defRPr/>
              </a:pPr>
              <a:t>2013-5-14</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FD819C0A-EF6C-4740-9B56-94EF1E722D64}" type="slidenum">
              <a:rPr lang="zh-CN" altLang="en-US"/>
              <a:pPr>
                <a:defRPr/>
              </a:pPr>
              <a:t>‹#›</a:t>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7968EA7-E241-493B-AC9E-2F7E0221C347}"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6BF901-1C73-4548-BEF4-E4FE5D2979A1}" type="slidenum">
              <a:rPr lang="zh-CN" altLang="en-US"/>
              <a:pPr>
                <a:defRPr/>
              </a:pPr>
              <a:t>‹#›</a:t>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732BA6A-58F8-4B0F-8D5C-2D571D98EF70}"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77DFBF-30DA-47FC-82BD-F6F407A4FFB7}" type="slidenum">
              <a:rPr lang="zh-CN" altLang="en-US"/>
              <a:pPr>
                <a:defRPr/>
              </a:pPr>
              <a:t>‹#›</a:t>
            </a:fld>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D6F75EB-BDE3-4CB4-ACFA-D4D14D0C1417}"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71A02E-1371-4786-ADFA-6A48F62657F5}" type="slidenum">
              <a:rPr lang="zh-CN" altLang="en-US"/>
              <a:pPr>
                <a:defRPr/>
              </a:pPr>
              <a:t>‹#›</a:t>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2E19ABFC-801D-4AD4-92E3-D2C2868987EC}"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1F2205-1874-45A4-B3C7-FA3A1779F032}"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23745030-C723-4A83-8961-8264B00AFD66}" type="datetimeFigureOut">
              <a:rPr lang="zh-CN" altLang="en-US"/>
              <a:pPr>
                <a:defRPr/>
              </a:pPr>
              <a:t>2013-5-14</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BEC49A5-398E-4430-87CC-1B0123AC9F2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3EE6BB-37F2-4DDF-9AE7-BA76E44440A8}" type="datetimeFigureOut">
              <a:rPr lang="zh-CN" altLang="en-US"/>
              <a:pPr>
                <a:defRPr/>
              </a:pPr>
              <a:t>2013-5-14</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8C068700-EA0F-49F6-8347-06965AEE0F6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10B5F27-A5E9-46EF-ABE1-6B8AA2356CEC}"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D9BD25-F08C-4044-AE3B-63A7A2716034}"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81BD4DE0-2666-493C-B73A-B95790E07AE5}"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E5740A7-DD8B-495F-8B10-69CF4BBACF18}"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34E8F28-6524-4009-87AD-5639E08F5857}" type="datetimeFigureOut">
              <a:rPr lang="zh-CN" altLang="en-US"/>
              <a:pPr>
                <a:defRPr/>
              </a:pPr>
              <a:t>2013-5-14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6AD65F63-D885-43F9-B8F3-0D881A543A9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8B9D0EB-87BB-4A19-9765-3661DBC5B9D1}" type="datetimeFigureOut">
              <a:rPr lang="zh-CN" altLang="en-US"/>
              <a:pPr>
                <a:defRPr/>
              </a:pPr>
              <a:t>2013-5-14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FCEE165-B93F-4EAA-99E9-08A95B8BAA7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42"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2560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32F7DF4A-53DF-485A-AC5C-B6B053B96D74}" type="datetimeFigureOut">
              <a:rPr lang="zh-CN" altLang="en-US"/>
              <a:pPr>
                <a:defRPr/>
              </a:pPr>
              <a:t>2013-5-14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B4D7F647-72AB-44CD-B279-63B2938E88C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53" r:id="rId1"/>
    <p:sldLayoutId id="2147483752" r:id="rId2"/>
    <p:sldLayoutId id="2147483751" r:id="rId3"/>
    <p:sldLayoutId id="2147483750" r:id="rId4"/>
    <p:sldLayoutId id="2147483749" r:id="rId5"/>
    <p:sldLayoutId id="2147483748" r:id="rId6"/>
    <p:sldLayoutId id="2147483747" r:id="rId7"/>
    <p:sldLayoutId id="2147483746" r:id="rId8"/>
    <p:sldLayoutId id="2147483745" r:id="rId9"/>
    <p:sldLayoutId id="2147483744" r:id="rId10"/>
    <p:sldLayoutId id="2147483743"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3789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D1A8D74D-41ED-44BC-8BD1-0C0F7DB777AD}" type="datetimeFigureOut">
              <a:rPr lang="zh-CN" altLang="en-US"/>
              <a:pPr>
                <a:defRPr/>
              </a:pPr>
              <a:t>2013-5-14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C1816A6-B94F-4B7A-BF1A-705CB043DFC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64" r:id="rId1"/>
    <p:sldLayoutId id="2147483763" r:id="rId2"/>
    <p:sldLayoutId id="2147483762" r:id="rId3"/>
    <p:sldLayoutId id="2147483761" r:id="rId4"/>
    <p:sldLayoutId id="2147483760" r:id="rId5"/>
    <p:sldLayoutId id="2147483759" r:id="rId6"/>
    <p:sldLayoutId id="2147483758" r:id="rId7"/>
    <p:sldLayoutId id="2147483757" r:id="rId8"/>
    <p:sldLayoutId id="2147483756" r:id="rId9"/>
    <p:sldLayoutId id="2147483755" r:id="rId10"/>
    <p:sldLayoutId id="2147483754"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5017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02E40F5A-400E-42FF-B768-D9C8721298E4}" type="datetimeFigureOut">
              <a:rPr lang="zh-CN" altLang="en-US"/>
              <a:pPr>
                <a:defRPr/>
              </a:pPr>
              <a:t>2013-5-14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AE9FBD7B-EF24-4EE6-9469-4CD8F972C7C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75" r:id="rId1"/>
    <p:sldLayoutId id="2147483774" r:id="rId2"/>
    <p:sldLayoutId id="2147483773" r:id="rId3"/>
    <p:sldLayoutId id="2147483772" r:id="rId4"/>
    <p:sldLayoutId id="2147483771" r:id="rId5"/>
    <p:sldLayoutId id="2147483770" r:id="rId6"/>
    <p:sldLayoutId id="2147483769" r:id="rId7"/>
    <p:sldLayoutId id="2147483768" r:id="rId8"/>
    <p:sldLayoutId id="2147483767" r:id="rId9"/>
    <p:sldLayoutId id="2147483766" r:id="rId10"/>
    <p:sldLayoutId id="2147483765"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3490" name="TextBox 3"/>
          <p:cNvSpPr txBox="1">
            <a:spLocks noChangeArrowheads="1"/>
          </p:cNvSpPr>
          <p:nvPr/>
        </p:nvSpPr>
        <p:spPr bwMode="auto">
          <a:xfrm>
            <a:off x="2143125" y="2428875"/>
            <a:ext cx="184150" cy="369888"/>
          </a:xfrm>
          <a:prstGeom prst="rect">
            <a:avLst/>
          </a:prstGeom>
          <a:noFill/>
          <a:ln w="9525">
            <a:noFill/>
            <a:miter lim="800000"/>
            <a:headEnd/>
            <a:tailEnd/>
          </a:ln>
        </p:spPr>
        <p:txBody>
          <a:bodyPr wrap="none">
            <a:spAutoFit/>
          </a:bodyPr>
          <a:lstStyle/>
          <a:p>
            <a:endParaRPr lang="zh-CN" altLang="en-US">
              <a:latin typeface="Georgia" pitchFamily="18" charset="0"/>
            </a:endParaRPr>
          </a:p>
        </p:txBody>
      </p:sp>
      <p:sp>
        <p:nvSpPr>
          <p:cNvPr id="63491" name="矩形 4"/>
          <p:cNvSpPr>
            <a:spLocks noChangeArrowheads="1"/>
          </p:cNvSpPr>
          <p:nvPr/>
        </p:nvSpPr>
        <p:spPr bwMode="auto">
          <a:xfrm>
            <a:off x="755650" y="2000250"/>
            <a:ext cx="7993063" cy="1569660"/>
          </a:xfrm>
          <a:prstGeom prst="rect">
            <a:avLst/>
          </a:prstGeom>
          <a:noFill/>
          <a:ln w="9525">
            <a:noFill/>
            <a:miter lim="800000"/>
            <a:headEnd/>
            <a:tailEnd/>
          </a:ln>
        </p:spPr>
        <p:txBody>
          <a:bodyPr>
            <a:spAutoFit/>
          </a:bodyPr>
          <a:lstStyle/>
          <a:p>
            <a:pPr algn="ctr"/>
            <a:r>
              <a:rPr kumimoji="1" lang="en-US" altLang="zh-CN" sz="3200" dirty="0" smtClean="0">
                <a:latin typeface="Georgia" pitchFamily="18" charset="0"/>
              </a:rPr>
              <a:t>Starwood Cares Recognition </a:t>
            </a:r>
          </a:p>
          <a:p>
            <a:pPr algn="ctr"/>
            <a:r>
              <a:rPr kumimoji="1" lang="en-US" altLang="zh-CN" sz="3200" dirty="0" smtClean="0">
                <a:latin typeface="Georgia" pitchFamily="18" charset="0"/>
              </a:rPr>
              <a:t>Award for </a:t>
            </a:r>
            <a:r>
              <a:rPr kumimoji="1" lang="en-US" altLang="zh-CN" sz="3200" dirty="0" smtClean="0">
                <a:latin typeface="Georgia" pitchFamily="18" charset="0"/>
              </a:rPr>
              <a:t>March </a:t>
            </a:r>
            <a:r>
              <a:rPr kumimoji="1" lang="en-US" altLang="zh-CN" sz="3200" dirty="0" smtClean="0">
                <a:latin typeface="Georgia" pitchFamily="18" charset="0"/>
              </a:rPr>
              <a:t>2013</a:t>
            </a:r>
          </a:p>
          <a:p>
            <a:pPr algn="ctr"/>
            <a:r>
              <a:rPr kumimoji="1" lang="zh-CN" altLang="en-US" sz="3200" b="1" dirty="0" smtClean="0">
                <a:latin typeface="Georgia" pitchFamily="18" charset="0"/>
              </a:rPr>
              <a:t>喜达屋关爱奖励计划获奖名单 </a:t>
            </a:r>
            <a:r>
              <a:rPr kumimoji="1" lang="en-US" altLang="zh-CN" sz="3200" b="1" dirty="0" smtClean="0">
                <a:latin typeface="Georgia" pitchFamily="18" charset="0"/>
              </a:rPr>
              <a:t>- </a:t>
            </a:r>
            <a:r>
              <a:rPr kumimoji="1" lang="en-US" altLang="zh-CN" sz="3200" b="1" dirty="0" smtClean="0">
                <a:latin typeface="Georgia" pitchFamily="18" charset="0"/>
              </a:rPr>
              <a:t>3</a:t>
            </a:r>
            <a:r>
              <a:rPr kumimoji="1" lang="zh-CN" altLang="en-US" sz="3200" b="1" dirty="0" smtClean="0">
                <a:latin typeface="Georgia" pitchFamily="18" charset="0"/>
              </a:rPr>
              <a:t>月</a:t>
            </a:r>
            <a:endParaRPr kumimoji="1" lang="zh-CN" altLang="en-US" sz="3200" b="1" dirty="0">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051720" y="1123285"/>
            <a:ext cx="6840760" cy="3954929"/>
          </a:xfrm>
          <a:prstGeom prst="rect">
            <a:avLst/>
          </a:prstGeom>
          <a:noFill/>
          <a:ln w="9525">
            <a:noFill/>
            <a:miter lim="800000"/>
            <a:headEnd/>
            <a:tailEnd/>
          </a:ln>
        </p:spPr>
        <p:txBody>
          <a:bodyPr wrap="square">
            <a:spAutoFit/>
          </a:bodyPr>
          <a:lstStyle/>
          <a:p>
            <a:r>
              <a:rPr lang="zh-CN" altLang="en-US" sz="1600" dirty="0" smtClean="0">
                <a:latin typeface="Georgia" pitchFamily="18" charset="0"/>
              </a:rPr>
              <a:t>他喜欢用超高温消毒奶油来配</a:t>
            </a:r>
            <a:r>
              <a:rPr lang="en-US" altLang="zh-CN" sz="1600" dirty="0" smtClean="0">
                <a:latin typeface="Georgia" pitchFamily="18" charset="0"/>
              </a:rPr>
              <a:t>Double Espresso</a:t>
            </a:r>
            <a:r>
              <a:rPr lang="zh-CN" altLang="en-US" sz="1600" dirty="0" smtClean="0">
                <a:latin typeface="Georgia" pitchFamily="18" charset="0"/>
              </a:rPr>
              <a:t>，而且那几天早餐都非常忙，</a:t>
            </a:r>
            <a:r>
              <a:rPr lang="zh-CN" altLang="en-US" sz="1600" dirty="0" smtClean="0">
                <a:latin typeface="Georgia" pitchFamily="18" charset="0"/>
              </a:rPr>
              <a:t>每天</a:t>
            </a:r>
            <a:r>
              <a:rPr lang="en-US" altLang="zh-CN" sz="1600" dirty="0" smtClean="0">
                <a:latin typeface="Georgia" pitchFamily="18" charset="0"/>
              </a:rPr>
              <a:t>Mr. Nicolas</a:t>
            </a:r>
            <a:r>
              <a:rPr lang="zh-CN" altLang="en-US" sz="1600" dirty="0" smtClean="0">
                <a:latin typeface="Georgia" pitchFamily="18" charset="0"/>
              </a:rPr>
              <a:t>一来</a:t>
            </a:r>
            <a:r>
              <a:rPr lang="zh-CN" altLang="en-US" sz="1600" dirty="0" smtClean="0">
                <a:latin typeface="Georgia" pitchFamily="18" charset="0"/>
              </a:rPr>
              <a:t>，</a:t>
            </a:r>
            <a:r>
              <a:rPr lang="en-US" altLang="zh-CN" sz="1600" dirty="0" smtClean="0">
                <a:latin typeface="Georgia" pitchFamily="18" charset="0"/>
              </a:rPr>
              <a:t>Merry</a:t>
            </a:r>
            <a:r>
              <a:rPr lang="zh-CN" altLang="en-US" sz="1600" dirty="0" smtClean="0">
                <a:latin typeface="Georgia" pitchFamily="18" charset="0"/>
              </a:rPr>
              <a:t>都会帮他拿奶油。</a:t>
            </a:r>
            <a:r>
              <a:rPr lang="en-US" altLang="zh-CN" sz="1600" dirty="0" smtClean="0">
                <a:latin typeface="Georgia" pitchFamily="18" charset="0"/>
              </a:rPr>
              <a:t>Mr. </a:t>
            </a:r>
            <a:r>
              <a:rPr lang="en-US" altLang="zh-CN" sz="1600" dirty="0" smtClean="0">
                <a:latin typeface="Georgia" pitchFamily="18" charset="0"/>
              </a:rPr>
              <a:t>Nicolas</a:t>
            </a:r>
            <a:r>
              <a:rPr lang="zh-CN" altLang="en-US" sz="1600" dirty="0" smtClean="0">
                <a:latin typeface="Georgia" pitchFamily="18" charset="0"/>
              </a:rPr>
              <a:t>每天都会主动和</a:t>
            </a:r>
            <a:r>
              <a:rPr lang="en-US" altLang="zh-CN" sz="1600" dirty="0" smtClean="0">
                <a:latin typeface="Georgia" pitchFamily="18" charset="0"/>
              </a:rPr>
              <a:t>Merry</a:t>
            </a:r>
            <a:r>
              <a:rPr lang="zh-CN" altLang="en-US" sz="1600" dirty="0" smtClean="0">
                <a:latin typeface="Georgia" pitchFamily="18" charset="0"/>
              </a:rPr>
              <a:t>打招呼，因为她记住了这位热情而关爱他的员工。虽然这些在别人看来很不起眼的事情，但作为一个实习生来说，这种关爱客人，让客人宾至如归的精神值得我们所有员工去学习，所以我提名</a:t>
            </a:r>
            <a:r>
              <a:rPr lang="en-US" altLang="zh-CN" sz="1600" dirty="0" smtClean="0">
                <a:latin typeface="Georgia" pitchFamily="18" charset="0"/>
              </a:rPr>
              <a:t>Merry</a:t>
            </a:r>
            <a:r>
              <a:rPr lang="zh-CN" altLang="en-US" sz="1600" dirty="0" smtClean="0">
                <a:latin typeface="Georgia" pitchFamily="18" charset="0"/>
              </a:rPr>
              <a:t>关爱客人奖。</a:t>
            </a:r>
            <a:endParaRPr lang="en-US" altLang="zh-CN" sz="1600" dirty="0" smtClean="0">
              <a:latin typeface="Georgia" pitchFamily="18" charset="0"/>
            </a:endParaRPr>
          </a:p>
          <a:p>
            <a:r>
              <a:rPr lang="en-US" altLang="zh-CN" sz="1600" dirty="0" smtClean="0">
                <a:latin typeface="Georgia" pitchFamily="18" charset="0"/>
              </a:rPr>
              <a:t>Every time Mr. Nicolas come, Merry always can prepare the hot cream before he ask, even though it was very busy. As Merry remember what he need and care about him, </a:t>
            </a:r>
            <a:r>
              <a:rPr lang="en-US" altLang="zh-CN" sz="1600" dirty="0" smtClean="0">
                <a:latin typeface="Georgia" pitchFamily="18" charset="0"/>
              </a:rPr>
              <a:t>Mr. </a:t>
            </a:r>
            <a:r>
              <a:rPr lang="en-US" altLang="zh-CN" sz="1600" dirty="0" smtClean="0">
                <a:latin typeface="Georgia" pitchFamily="18" charset="0"/>
              </a:rPr>
              <a:t>Nicolas said Hallo to Merry </a:t>
            </a:r>
            <a:r>
              <a:rPr lang="en-US" altLang="zh-CN" sz="1600" dirty="0" smtClean="0">
                <a:latin typeface="Georgia" pitchFamily="18" charset="0"/>
              </a:rPr>
              <a:t>every time. </a:t>
            </a:r>
            <a:r>
              <a:rPr lang="en-US" altLang="zh-CN" sz="1600" dirty="0" smtClean="0">
                <a:latin typeface="Georgia" pitchFamily="18" charset="0"/>
              </a:rPr>
              <a:t>Merry is a great trainee, her attitude is worth to study. She deserve it, Outstanding Care for our guest award. </a:t>
            </a:r>
          </a:p>
          <a:p>
            <a:endParaRPr lang="en-US" altLang="zh-CN" sz="1600" dirty="0" smtClean="0">
              <a:latin typeface="Georgia" pitchFamily="18" charset="0"/>
            </a:endParaRPr>
          </a:p>
          <a:p>
            <a:endParaRPr lang="en-US" altLang="zh-CN" sz="1600" dirty="0" smtClean="0">
              <a:latin typeface="Georgia" pitchFamily="18" charset="0"/>
            </a:endParaRPr>
          </a:p>
          <a:p>
            <a:endParaRPr lang="en-US" altLang="zh-CN" sz="1500" dirty="0" smtClean="0">
              <a:latin typeface="Georgia" pitchFamily="18" charset="0"/>
            </a:endParaRPr>
          </a:p>
          <a:p>
            <a:endParaRPr lang="en-US" altLang="zh-CN" sz="1600" dirty="0" smtClean="0">
              <a:latin typeface="Georgia" pitchFamily="18" charset="0"/>
            </a:endParaRPr>
          </a:p>
          <a:p>
            <a:endParaRPr lang="en-US" altLang="zh-CN" sz="1400" dirty="0" smtClean="0">
              <a:latin typeface="Georgia" pitchFamily="18" charset="0"/>
            </a:endParaRPr>
          </a:p>
          <a:p>
            <a:endParaRPr lang="zh-CN" altLang="zh-CN" sz="1400" dirty="0">
              <a:latin typeface="Georgia" pitchFamily="18" charset="0"/>
            </a:endParaRPr>
          </a:p>
        </p:txBody>
      </p:sp>
      <p:sp>
        <p:nvSpPr>
          <p:cNvPr id="78850" name="Rectangle 4"/>
          <p:cNvSpPr>
            <a:spLocks noChangeArrowheads="1"/>
          </p:cNvSpPr>
          <p:nvPr/>
        </p:nvSpPr>
        <p:spPr bwMode="auto">
          <a:xfrm>
            <a:off x="1867361" y="188982"/>
            <a:ext cx="6109366"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March</a:t>
            </a:r>
          </a:p>
          <a:p>
            <a:pPr algn="ctr">
              <a:defRPr/>
            </a:pPr>
            <a:r>
              <a:rPr lang="zh-CN" altLang="en-US" sz="2000" b="1" dirty="0" smtClean="0">
                <a:latin typeface="Georgia" pitchFamily="18" charset="0"/>
              </a:rPr>
              <a:t>三月杰出关爱客人奖</a:t>
            </a:r>
            <a:endParaRPr lang="zh-CN" altLang="en-US" sz="2000" b="1" dirty="0">
              <a:latin typeface="Georgia" pitchFamily="18" charset="0"/>
            </a:endParaRPr>
          </a:p>
        </p:txBody>
      </p:sp>
      <p:pic>
        <p:nvPicPr>
          <p:cNvPr id="78854" name="Picture 4" descr="E:\员工照\staff photo all\T60167.jpg"/>
          <p:cNvPicPr>
            <a:picLocks noChangeAspect="1" noChangeArrowheads="1"/>
          </p:cNvPicPr>
          <p:nvPr/>
        </p:nvPicPr>
        <p:blipFill>
          <a:blip r:embed="rId2" cstate="print"/>
          <a:srcRect/>
          <a:stretch>
            <a:fillRect/>
          </a:stretch>
        </p:blipFill>
        <p:spPr bwMode="auto">
          <a:xfrm>
            <a:off x="539552" y="1125538"/>
            <a:ext cx="1401762" cy="1871662"/>
          </a:xfrm>
          <a:prstGeom prst="rect">
            <a:avLst/>
          </a:prstGeom>
          <a:noFill/>
          <a:ln w="9525">
            <a:noFill/>
            <a:miter lim="800000"/>
            <a:headEnd/>
            <a:tailEnd/>
          </a:ln>
        </p:spPr>
      </p:pic>
      <p:sp>
        <p:nvSpPr>
          <p:cNvPr id="9" name="Text Box 3"/>
          <p:cNvSpPr txBox="1">
            <a:spLocks noChangeArrowheads="1"/>
          </p:cNvSpPr>
          <p:nvPr/>
        </p:nvSpPr>
        <p:spPr bwMode="auto">
          <a:xfrm>
            <a:off x="323528" y="3141663"/>
            <a:ext cx="1728192" cy="129540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a:solidFill>
                  <a:schemeClr val="tx1"/>
                </a:solidFill>
                <a:latin typeface="Georgia" pitchFamily="18" charset="0"/>
              </a:rPr>
              <a:t>Merry Li</a:t>
            </a:r>
          </a:p>
          <a:p>
            <a:pPr algn="ctr" fontAlgn="auto">
              <a:spcBef>
                <a:spcPts val="0"/>
              </a:spcBef>
              <a:spcAft>
                <a:spcPts val="0"/>
              </a:spcAft>
              <a:defRPr/>
            </a:pPr>
            <a:r>
              <a:rPr lang="zh-CN" altLang="en-US" sz="1100" dirty="0">
                <a:solidFill>
                  <a:schemeClr val="tx1"/>
                </a:solidFill>
                <a:latin typeface="Georgia" pitchFamily="18" charset="0"/>
              </a:rPr>
              <a:t>李梅芳</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a:solidFill>
                  <a:schemeClr val="tx1"/>
                </a:solidFill>
                <a:latin typeface="Georgia" pitchFamily="18" charset="0"/>
              </a:rPr>
              <a:t>F&amp;B </a:t>
            </a:r>
          </a:p>
          <a:p>
            <a:pPr algn="ctr" fontAlgn="auto">
              <a:spcBef>
                <a:spcPts val="0"/>
              </a:spcBef>
              <a:spcAft>
                <a:spcPts val="0"/>
              </a:spcAft>
              <a:defRPr/>
            </a:pPr>
            <a:r>
              <a:rPr lang="zh-CN" altLang="en-US" sz="1100" dirty="0">
                <a:solidFill>
                  <a:schemeClr val="tx1"/>
                </a:solidFill>
                <a:latin typeface="Georgia" pitchFamily="18" charset="0"/>
              </a:rPr>
              <a:t>餐饮部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a:solidFill>
                  <a:schemeClr val="tx1"/>
                </a:solidFill>
                <a:latin typeface="Georgia" pitchFamily="18" charset="0"/>
              </a:rPr>
              <a:t>Student Trainee – SeasonalTaste</a:t>
            </a:r>
          </a:p>
          <a:p>
            <a:pPr algn="ctr" fontAlgn="auto">
              <a:spcBef>
                <a:spcPts val="0"/>
              </a:spcBef>
              <a:spcAft>
                <a:spcPts val="0"/>
              </a:spcAft>
              <a:defRPr/>
            </a:pPr>
            <a:r>
              <a:rPr lang="zh-CN" altLang="en-US" sz="1100" dirty="0">
                <a:solidFill>
                  <a:schemeClr val="tx1"/>
                </a:solidFill>
                <a:latin typeface="Georgia" pitchFamily="18" charset="0"/>
              </a:rPr>
              <a:t>知味西餐厅实习生</a:t>
            </a:r>
            <a:endParaRPr lang="en-US" altLang="zh-CN" sz="1100" dirty="0">
              <a:solidFill>
                <a:schemeClr val="tx1"/>
              </a:solidFill>
              <a:latin typeface="Georgia" pitchFamily="18" charset="0"/>
            </a:endParaRPr>
          </a:p>
        </p:txBody>
      </p:sp>
      <p:sp>
        <p:nvSpPr>
          <p:cNvPr id="6" name="矩形 8"/>
          <p:cNvSpPr/>
          <p:nvPr/>
        </p:nvSpPr>
        <p:spPr>
          <a:xfrm>
            <a:off x="971550" y="5589588"/>
            <a:ext cx="62642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a:r>
              <a:rPr lang="en-US" altLang="zh-CN" sz="1400" dirty="0" smtClean="0">
                <a:solidFill>
                  <a:srgbClr val="000000"/>
                </a:solidFill>
                <a:latin typeface="Georgia" pitchFamily="18" charset="0"/>
              </a:rPr>
              <a:t>Michelle Huang </a:t>
            </a:r>
            <a:r>
              <a:rPr lang="zh-CN" altLang="en-US" sz="1400" dirty="0" smtClean="0">
                <a:solidFill>
                  <a:srgbClr val="000000"/>
                </a:solidFill>
                <a:latin typeface="Georgia" pitchFamily="18" charset="0"/>
              </a:rPr>
              <a:t>黄丽丽</a:t>
            </a:r>
            <a:r>
              <a:rPr kumimoji="1" lang="en-US" altLang="zh-CN" sz="1400" dirty="0" smtClean="0">
                <a:solidFill>
                  <a:schemeClr val="tx1"/>
                </a:solidFill>
                <a:latin typeface="Georgia" pitchFamily="18" charset="0"/>
              </a:rPr>
              <a:t>, Venue Manager - SeasonalTaste</a:t>
            </a:r>
            <a:r>
              <a:rPr kumimoji="1" lang="zh-CN" altLang="en-US" sz="1400" dirty="0" smtClean="0">
                <a:solidFill>
                  <a:schemeClr val="tx1"/>
                </a:solidFill>
                <a:latin typeface="Georgia" pitchFamily="18" charset="0"/>
              </a:rPr>
              <a:t>知味西餐厅经理</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50" name="Picture 3" descr="E:\员工照\staff photo all\500110.jpg"/>
          <p:cNvPicPr>
            <a:picLocks noChangeAspect="1" noChangeArrowheads="1"/>
          </p:cNvPicPr>
          <p:nvPr/>
        </p:nvPicPr>
        <p:blipFill>
          <a:blip r:embed="rId2" cstate="print"/>
          <a:srcRect/>
          <a:stretch>
            <a:fillRect/>
          </a:stretch>
        </p:blipFill>
        <p:spPr bwMode="auto">
          <a:xfrm>
            <a:off x="3923928" y="1916832"/>
            <a:ext cx="1390650" cy="1854200"/>
          </a:xfrm>
          <a:prstGeom prst="rect">
            <a:avLst/>
          </a:prstGeom>
          <a:noFill/>
          <a:ln w="9525">
            <a:noFill/>
            <a:miter lim="800000"/>
            <a:headEnd/>
            <a:tailEnd/>
          </a:ln>
        </p:spPr>
      </p:pic>
      <p:sp>
        <p:nvSpPr>
          <p:cNvPr id="2" name="Text Box 3"/>
          <p:cNvSpPr txBox="1">
            <a:spLocks noChangeArrowheads="1"/>
          </p:cNvSpPr>
          <p:nvPr/>
        </p:nvSpPr>
        <p:spPr bwMode="auto">
          <a:xfrm>
            <a:off x="3708450" y="4005064"/>
            <a:ext cx="1871662" cy="112712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altLang="zh-CN" sz="1100" dirty="0">
                <a:solidFill>
                  <a:schemeClr val="tx1"/>
                </a:solidFill>
                <a:latin typeface="Georgia" pitchFamily="18" charset="0"/>
              </a:rPr>
              <a:t>Jimmy Li</a:t>
            </a:r>
          </a:p>
          <a:p>
            <a:pPr algn="ctr" fontAlgn="auto">
              <a:spcBef>
                <a:spcPts val="0"/>
              </a:spcBef>
              <a:spcAft>
                <a:spcPts val="0"/>
              </a:spcAft>
              <a:defRPr/>
            </a:pPr>
            <a:r>
              <a:rPr lang="zh-CN" altLang="en-US" sz="1100" dirty="0">
                <a:solidFill>
                  <a:schemeClr val="tx1"/>
                </a:solidFill>
                <a:latin typeface="Georgia" pitchFamily="18" charset="0"/>
              </a:rPr>
              <a:t>李浩</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a:solidFill>
                  <a:schemeClr val="tx1"/>
                </a:solidFill>
                <a:latin typeface="Georgia" pitchFamily="18" charset="0"/>
              </a:rPr>
              <a:t>ROOMS</a:t>
            </a:r>
          </a:p>
          <a:p>
            <a:pPr algn="ctr" fontAlgn="auto">
              <a:spcBef>
                <a:spcPts val="0"/>
              </a:spcBef>
              <a:spcAft>
                <a:spcPts val="0"/>
              </a:spcAft>
              <a:defRPr/>
            </a:pPr>
            <a:r>
              <a:rPr lang="zh-CN" altLang="en-US" sz="1100" dirty="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a:solidFill>
                  <a:schemeClr val="tx1"/>
                </a:solidFill>
                <a:latin typeface="Georgia" pitchFamily="18" charset="0"/>
              </a:rPr>
              <a:t>Concierge Shift Leader</a:t>
            </a:r>
          </a:p>
          <a:p>
            <a:pPr algn="ctr" fontAlgn="auto">
              <a:spcBef>
                <a:spcPts val="0"/>
              </a:spcBef>
              <a:spcAft>
                <a:spcPts val="0"/>
              </a:spcAft>
              <a:defRPr/>
            </a:pPr>
            <a:r>
              <a:rPr lang="zh-CN" altLang="en-US" sz="1100" dirty="0">
                <a:solidFill>
                  <a:schemeClr val="tx1"/>
                </a:solidFill>
                <a:latin typeface="Georgia" pitchFamily="18" charset="0"/>
              </a:rPr>
              <a:t>礼宾部主管</a:t>
            </a:r>
            <a:endParaRPr lang="en-US" altLang="zh-CN" sz="1100" dirty="0">
              <a:solidFill>
                <a:schemeClr val="tx1"/>
              </a:solidFill>
              <a:latin typeface="Georgia" pitchFamily="18" charset="0"/>
            </a:endParaRPr>
          </a:p>
        </p:txBody>
      </p:sp>
      <p:sp>
        <p:nvSpPr>
          <p:cNvPr id="7" name="Rectangle 4"/>
          <p:cNvSpPr>
            <a:spLocks noChangeArrowheads="1"/>
          </p:cNvSpPr>
          <p:nvPr/>
        </p:nvSpPr>
        <p:spPr bwMode="auto">
          <a:xfrm>
            <a:off x="1334300" y="548680"/>
            <a:ext cx="6524543"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Business Award </a:t>
            </a:r>
            <a:r>
              <a:rPr kumimoji="1" lang="en-US" altLang="zh-CN" sz="2000" b="1" dirty="0" smtClean="0">
                <a:solidFill>
                  <a:schemeClr val="tx1"/>
                </a:solidFill>
                <a:latin typeface="Georgia" pitchFamily="18" charset="0"/>
              </a:rPr>
              <a:t>of March</a:t>
            </a:r>
            <a:endParaRPr kumimoji="1" lang="en-US" altLang="zh-CN" sz="2000" b="1" dirty="0" smtClean="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三</a:t>
            </a:r>
            <a:r>
              <a:rPr lang="zh-CN" altLang="en-US" sz="2000" b="1" dirty="0" smtClean="0">
                <a:solidFill>
                  <a:schemeClr val="tx1"/>
                </a:solidFill>
                <a:latin typeface="Georgia" pitchFamily="18" charset="0"/>
              </a:rPr>
              <a:t>月</a:t>
            </a:r>
            <a:r>
              <a:rPr lang="zh-CN" altLang="en-US" sz="2000" b="1" dirty="0" smtClean="0">
                <a:solidFill>
                  <a:schemeClr val="tx1"/>
                </a:solidFill>
                <a:latin typeface="Georgia" pitchFamily="18" charset="0"/>
              </a:rPr>
              <a:t>杰出关爱生意奖</a:t>
            </a:r>
            <a:endParaRPr lang="zh-CN" altLang="en-US" sz="2000" b="1"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4"/>
          <p:cNvSpPr>
            <a:spLocks noChangeArrowheads="1"/>
          </p:cNvSpPr>
          <p:nvPr/>
        </p:nvSpPr>
        <p:spPr bwMode="auto">
          <a:xfrm>
            <a:off x="1585954" y="260419"/>
            <a:ext cx="652454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March</a:t>
            </a:r>
          </a:p>
          <a:p>
            <a:pPr algn="ctr">
              <a:defRPr/>
            </a:pPr>
            <a:r>
              <a:rPr lang="zh-CN" altLang="en-US" sz="2000" b="1" dirty="0" smtClean="0">
                <a:latin typeface="Georgia" pitchFamily="18" charset="0"/>
              </a:rPr>
              <a:t>三月杰出关爱生意奖</a:t>
            </a:r>
            <a:endParaRPr lang="zh-CN" altLang="en-US" sz="2000" b="1" dirty="0">
              <a:latin typeface="Georgia" pitchFamily="18" charset="0"/>
            </a:endParaRPr>
          </a:p>
        </p:txBody>
      </p:sp>
      <p:sp>
        <p:nvSpPr>
          <p:cNvPr id="102403" name="TextBox 10"/>
          <p:cNvSpPr txBox="1">
            <a:spLocks noChangeArrowheads="1"/>
          </p:cNvSpPr>
          <p:nvPr/>
        </p:nvSpPr>
        <p:spPr bwMode="auto">
          <a:xfrm>
            <a:off x="2124075" y="1341438"/>
            <a:ext cx="7019925" cy="5016758"/>
          </a:xfrm>
          <a:prstGeom prst="rect">
            <a:avLst/>
          </a:prstGeom>
          <a:noFill/>
          <a:ln w="9525">
            <a:noFill/>
            <a:miter lim="800000"/>
            <a:headEnd/>
            <a:tailEnd/>
          </a:ln>
        </p:spPr>
        <p:txBody>
          <a:bodyPr>
            <a:spAutoFit/>
          </a:bodyPr>
          <a:lstStyle/>
          <a:p>
            <a:r>
              <a:rPr lang="en-US" altLang="zh-CN" sz="1600" dirty="0">
                <a:latin typeface="Georgia" pitchFamily="18" charset="0"/>
              </a:rPr>
              <a:t> </a:t>
            </a:r>
            <a:r>
              <a:rPr lang="en-US" altLang="zh-CN" sz="1600" dirty="0" smtClean="0">
                <a:latin typeface="Georgia" pitchFamily="18" charset="0"/>
              </a:rPr>
              <a:t>       Mr. John Mack,</a:t>
            </a:r>
            <a:r>
              <a:rPr lang="zh-CN" altLang="en-US" sz="1600" dirty="0" smtClean="0">
                <a:latin typeface="Georgia" pitchFamily="18" charset="0"/>
              </a:rPr>
              <a:t>是一位将带来</a:t>
            </a:r>
            <a:r>
              <a:rPr lang="en-US" altLang="zh-CN" sz="1600" dirty="0" smtClean="0">
                <a:latin typeface="Georgia" pitchFamily="18" charset="0"/>
              </a:rPr>
              <a:t>1000</a:t>
            </a:r>
            <a:r>
              <a:rPr lang="zh-CN" altLang="en-US" sz="1600" dirty="0" smtClean="0">
                <a:latin typeface="Georgia" pitchFamily="18" charset="0"/>
              </a:rPr>
              <a:t>间房晚生意的</a:t>
            </a:r>
            <a:r>
              <a:rPr lang="en-US" altLang="zh-CN" sz="1600" dirty="0" smtClean="0">
                <a:latin typeface="Georgia" pitchFamily="18" charset="0"/>
              </a:rPr>
              <a:t>VIP</a:t>
            </a:r>
            <a:r>
              <a:rPr lang="zh-CN" altLang="en-US" sz="1600" dirty="0" smtClean="0">
                <a:latin typeface="Georgia" pitchFamily="18" charset="0"/>
              </a:rPr>
              <a:t>客人，当得知销售总监 </a:t>
            </a:r>
            <a:r>
              <a:rPr lang="en-US" altLang="zh-CN" sz="1600" dirty="0" smtClean="0">
                <a:latin typeface="Georgia" pitchFamily="18" charset="0"/>
              </a:rPr>
              <a:t>Mr. John Mack </a:t>
            </a:r>
            <a:r>
              <a:rPr lang="zh-CN" altLang="en-US" sz="1600" dirty="0" smtClean="0">
                <a:latin typeface="Georgia" pitchFamily="18" charset="0"/>
              </a:rPr>
              <a:t>将在</a:t>
            </a:r>
            <a:r>
              <a:rPr lang="en-US" altLang="zh-CN" sz="1600" dirty="0" smtClean="0">
                <a:latin typeface="Georgia" pitchFamily="18" charset="0"/>
              </a:rPr>
              <a:t>3</a:t>
            </a:r>
            <a:r>
              <a:rPr lang="zh-CN" altLang="en-US" sz="1600" dirty="0" smtClean="0">
                <a:latin typeface="Georgia" pitchFamily="18" charset="0"/>
              </a:rPr>
              <a:t>月</a:t>
            </a:r>
            <a:r>
              <a:rPr lang="en-US" altLang="zh-CN" sz="1600" dirty="0" smtClean="0">
                <a:latin typeface="Georgia" pitchFamily="18" charset="0"/>
              </a:rPr>
              <a:t>21</a:t>
            </a:r>
            <a:r>
              <a:rPr lang="zh-CN" altLang="en-US" sz="1600" dirty="0" smtClean="0">
                <a:latin typeface="Georgia" pitchFamily="18" charset="0"/>
              </a:rPr>
              <a:t>日来到我们酒店入住，</a:t>
            </a:r>
            <a:r>
              <a:rPr lang="en-US" altLang="zh-CN" sz="1600" dirty="0" smtClean="0">
                <a:latin typeface="Georgia" pitchFamily="18" charset="0"/>
              </a:rPr>
              <a:t>Jimmy</a:t>
            </a:r>
            <a:r>
              <a:rPr lang="zh-CN" altLang="en-US" sz="1600" dirty="0" smtClean="0">
                <a:latin typeface="Georgia" pitchFamily="18" charset="0"/>
              </a:rPr>
              <a:t>意识到这个客人是如此重要，因此我们必须在他入住期间给予他很好的体验。管理团队免费给予</a:t>
            </a:r>
            <a:r>
              <a:rPr lang="en-US" altLang="zh-CN" sz="1600" dirty="0" smtClean="0">
                <a:latin typeface="Georgia" pitchFamily="18" charset="0"/>
              </a:rPr>
              <a:t>Mr. John Mack </a:t>
            </a:r>
            <a:r>
              <a:rPr lang="zh-CN" altLang="en-US" sz="1600" dirty="0" smtClean="0">
                <a:latin typeface="Georgia" pitchFamily="18" charset="0"/>
              </a:rPr>
              <a:t>接机服务。</a:t>
            </a:r>
            <a:r>
              <a:rPr lang="en-US" altLang="zh-CN" sz="1600" dirty="0" smtClean="0">
                <a:latin typeface="Georgia" pitchFamily="18" charset="0"/>
              </a:rPr>
              <a:t>Jimmy </a:t>
            </a:r>
            <a:r>
              <a:rPr lang="zh-CN" altLang="en-US" sz="1600" dirty="0" smtClean="0">
                <a:latin typeface="Georgia" pitchFamily="18" charset="0"/>
              </a:rPr>
              <a:t>决定给予这位贵宾在到达时一个非凡的体验。在</a:t>
            </a:r>
            <a:r>
              <a:rPr lang="en-US" altLang="zh-CN" sz="1600" dirty="0" smtClean="0">
                <a:latin typeface="Georgia" pitchFamily="18" charset="0"/>
              </a:rPr>
              <a:t>VIP</a:t>
            </a:r>
            <a:r>
              <a:rPr lang="zh-CN" altLang="en-US" sz="1600" dirty="0" smtClean="0">
                <a:latin typeface="Georgia" pitchFamily="18" charset="0"/>
              </a:rPr>
              <a:t>到达的那一天，</a:t>
            </a:r>
            <a:r>
              <a:rPr lang="en-US" altLang="zh-CN" sz="1600" dirty="0" smtClean="0">
                <a:latin typeface="Georgia" pitchFamily="18" charset="0"/>
              </a:rPr>
              <a:t>Jimmy</a:t>
            </a:r>
            <a:r>
              <a:rPr lang="zh-CN" altLang="en-US" sz="1600" dirty="0" smtClean="0">
                <a:latin typeface="Georgia" pitchFamily="18" charset="0"/>
              </a:rPr>
              <a:t>上早班，而</a:t>
            </a:r>
            <a:r>
              <a:rPr lang="en-US" altLang="zh-CN" sz="1600" dirty="0" smtClean="0">
                <a:latin typeface="Georgia" pitchFamily="18" charset="0"/>
              </a:rPr>
              <a:t>Mr. John Mack</a:t>
            </a:r>
            <a:r>
              <a:rPr lang="zh-CN" altLang="en-US" sz="1600" dirty="0" smtClean="0">
                <a:latin typeface="Georgia" pitchFamily="18" charset="0"/>
              </a:rPr>
              <a:t>的飞机到达时间为</a:t>
            </a:r>
            <a:r>
              <a:rPr lang="en-US" altLang="zh-CN" sz="1600" dirty="0" smtClean="0">
                <a:latin typeface="Georgia" pitchFamily="18" charset="0"/>
              </a:rPr>
              <a:t>19:00</a:t>
            </a:r>
            <a:r>
              <a:rPr lang="zh-CN" altLang="en-US" sz="1600" dirty="0" smtClean="0">
                <a:latin typeface="Georgia" pitchFamily="18" charset="0"/>
              </a:rPr>
              <a:t>。在下午开会后，为了保证接机的车拥有最好的状况，</a:t>
            </a:r>
            <a:r>
              <a:rPr lang="en-US" altLang="zh-CN" sz="1600" dirty="0" smtClean="0">
                <a:latin typeface="Georgia" pitchFamily="18" charset="0"/>
              </a:rPr>
              <a:t>Jimmy </a:t>
            </a:r>
            <a:r>
              <a:rPr lang="zh-CN" altLang="en-US" sz="1600" dirty="0" smtClean="0">
                <a:latin typeface="Georgia" pitchFamily="18" charset="0"/>
              </a:rPr>
              <a:t>跟着司机洗干净以及检查接机的车。</a:t>
            </a:r>
            <a:endParaRPr lang="en-US" altLang="zh-CN" sz="1600" dirty="0" smtClean="0">
              <a:latin typeface="Georgia" pitchFamily="18" charset="0"/>
            </a:endParaRPr>
          </a:p>
          <a:p>
            <a:r>
              <a:rPr lang="en-US" altLang="zh-CN" sz="1600" dirty="0" smtClean="0">
                <a:solidFill>
                  <a:srgbClr val="FF0000"/>
                </a:solidFill>
                <a:latin typeface="Georgia" pitchFamily="18" charset="0"/>
              </a:rPr>
              <a:t> </a:t>
            </a:r>
            <a:r>
              <a:rPr lang="en-US" altLang="zh-CN" sz="1600" dirty="0">
                <a:latin typeface="Georgia" pitchFamily="18" charset="0"/>
              </a:rPr>
              <a:t>Informed by Sales Director that Mr. John Mack was arriving our hotel on Mar. 21st. That was a VIP guest who is going to bring more than 1000 room nights for our hotel business, and he just came to our hotel for trail stay. Jimmy </a:t>
            </a:r>
            <a:r>
              <a:rPr lang="en-US" altLang="zh-CN" sz="1600" dirty="0" smtClean="0">
                <a:latin typeface="Georgia" pitchFamily="18" charset="0"/>
              </a:rPr>
              <a:t>realized </a:t>
            </a:r>
            <a:r>
              <a:rPr lang="en-US" altLang="zh-CN" sz="1600" dirty="0">
                <a:latin typeface="Georgia" pitchFamily="18" charset="0"/>
              </a:rPr>
              <a:t>that this guest was so important and we had to do something to make the guest feel great during his trail stay, thus we can have the guest stay with us rather than other competitors</a:t>
            </a:r>
            <a:r>
              <a:rPr lang="en-US" altLang="zh-CN" sz="1600" dirty="0" smtClean="0">
                <a:latin typeface="Georgia" pitchFamily="18" charset="0"/>
              </a:rPr>
              <a:t>. The </a:t>
            </a:r>
            <a:r>
              <a:rPr lang="en-US" altLang="zh-CN" sz="1600" dirty="0">
                <a:latin typeface="Georgia" pitchFamily="18" charset="0"/>
              </a:rPr>
              <a:t>management team just approved a free airport transfer for Mr. John Mack. Then Jimmy had made a decision that he should provide an ultra arrival experience for this VIP. By the date for the VIP’s arrival, Jimmy was doing morning shift, and Mr. Mack was arriving the airport at 19:00. After afternoon shift’s briefing, Jimmy just followed the driver to had the hotel </a:t>
            </a:r>
            <a:endParaRPr lang="en-US" altLang="zh-CN" sz="1600" dirty="0" smtClean="0">
              <a:latin typeface="Georgia" pitchFamily="18" charset="0"/>
            </a:endParaRPr>
          </a:p>
          <a:p>
            <a:r>
              <a:rPr lang="en-US" altLang="zh-CN" sz="1600" dirty="0" smtClean="0">
                <a:latin typeface="Georgia" pitchFamily="18" charset="0"/>
              </a:rPr>
              <a:t>limousine </a:t>
            </a:r>
            <a:r>
              <a:rPr lang="en-US" altLang="zh-CN" sz="1600" dirty="0">
                <a:latin typeface="Georgia" pitchFamily="18" charset="0"/>
              </a:rPr>
              <a:t>washed and checked, thus to ensure the car </a:t>
            </a:r>
            <a:r>
              <a:rPr lang="en-US" altLang="zh-CN" sz="1600" dirty="0" smtClean="0">
                <a:latin typeface="Georgia" pitchFamily="18" charset="0"/>
              </a:rPr>
              <a:t>was</a:t>
            </a:r>
          </a:p>
          <a:p>
            <a:r>
              <a:rPr lang="en-US" altLang="zh-CN" sz="1600" dirty="0" smtClean="0">
                <a:latin typeface="Georgia" pitchFamily="18" charset="0"/>
              </a:rPr>
              <a:t>in </a:t>
            </a:r>
            <a:r>
              <a:rPr lang="en-US" altLang="zh-CN" sz="1600" dirty="0">
                <a:latin typeface="Georgia" pitchFamily="18" charset="0"/>
              </a:rPr>
              <a:t>best condition for VIP</a:t>
            </a:r>
            <a:r>
              <a:rPr lang="en-US" altLang="zh-CN" sz="1600" dirty="0">
                <a:solidFill>
                  <a:srgbClr val="FF0000"/>
                </a:solidFill>
                <a:latin typeface="Georgia" pitchFamily="18" charset="0"/>
              </a:rPr>
              <a:t>. </a:t>
            </a:r>
            <a:endParaRPr lang="zh-CN" altLang="en-US" sz="1600" dirty="0">
              <a:latin typeface="Georgia" pitchFamily="18" charset="0"/>
            </a:endParaRPr>
          </a:p>
        </p:txBody>
      </p:sp>
      <p:pic>
        <p:nvPicPr>
          <p:cNvPr id="102407" name="Picture 3" descr="E:\员工照\staff photo all\500110.jpg"/>
          <p:cNvPicPr>
            <a:picLocks noChangeAspect="1" noChangeArrowheads="1"/>
          </p:cNvPicPr>
          <p:nvPr/>
        </p:nvPicPr>
        <p:blipFill>
          <a:blip r:embed="rId2" cstate="print"/>
          <a:srcRect/>
          <a:stretch>
            <a:fillRect/>
          </a:stretch>
        </p:blipFill>
        <p:spPr bwMode="auto">
          <a:xfrm>
            <a:off x="539750" y="1268413"/>
            <a:ext cx="1390650" cy="1854200"/>
          </a:xfrm>
          <a:prstGeom prst="rect">
            <a:avLst/>
          </a:prstGeom>
          <a:noFill/>
          <a:ln w="9525">
            <a:noFill/>
            <a:miter lim="800000"/>
            <a:headEnd/>
            <a:tailEnd/>
          </a:ln>
        </p:spPr>
      </p:pic>
      <p:sp>
        <p:nvSpPr>
          <p:cNvPr id="8" name="Text Box 3"/>
          <p:cNvSpPr txBox="1">
            <a:spLocks noChangeArrowheads="1"/>
          </p:cNvSpPr>
          <p:nvPr/>
        </p:nvSpPr>
        <p:spPr bwMode="auto">
          <a:xfrm>
            <a:off x="323850" y="3284538"/>
            <a:ext cx="1871663" cy="112712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altLang="zh-CN" sz="1100" dirty="0">
                <a:solidFill>
                  <a:schemeClr val="tx1"/>
                </a:solidFill>
                <a:latin typeface="Georgia" pitchFamily="18" charset="0"/>
              </a:rPr>
              <a:t>Jimmy Li</a:t>
            </a:r>
          </a:p>
          <a:p>
            <a:pPr algn="ctr" fontAlgn="auto">
              <a:spcBef>
                <a:spcPts val="0"/>
              </a:spcBef>
              <a:spcAft>
                <a:spcPts val="0"/>
              </a:spcAft>
              <a:defRPr/>
            </a:pPr>
            <a:r>
              <a:rPr lang="zh-CN" altLang="en-US" sz="1100" dirty="0">
                <a:solidFill>
                  <a:schemeClr val="tx1"/>
                </a:solidFill>
                <a:latin typeface="Georgia" pitchFamily="18" charset="0"/>
              </a:rPr>
              <a:t>李浩</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a:solidFill>
                  <a:schemeClr val="tx1"/>
                </a:solidFill>
                <a:latin typeface="Georgia" pitchFamily="18" charset="0"/>
              </a:rPr>
              <a:t>ROOMS</a:t>
            </a:r>
          </a:p>
          <a:p>
            <a:pPr algn="ctr" fontAlgn="auto">
              <a:spcBef>
                <a:spcPts val="0"/>
              </a:spcBef>
              <a:spcAft>
                <a:spcPts val="0"/>
              </a:spcAft>
              <a:defRPr/>
            </a:pPr>
            <a:r>
              <a:rPr lang="zh-CN" altLang="en-US" sz="1100" dirty="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a:solidFill>
                  <a:schemeClr val="tx1"/>
                </a:solidFill>
                <a:latin typeface="Georgia" pitchFamily="18" charset="0"/>
              </a:rPr>
              <a:t>Concierge Shift Leader</a:t>
            </a:r>
          </a:p>
          <a:p>
            <a:pPr algn="ctr" fontAlgn="auto">
              <a:spcBef>
                <a:spcPts val="0"/>
              </a:spcBef>
              <a:spcAft>
                <a:spcPts val="0"/>
              </a:spcAft>
              <a:defRPr/>
            </a:pPr>
            <a:r>
              <a:rPr lang="zh-CN" altLang="en-US" sz="1100" dirty="0">
                <a:solidFill>
                  <a:schemeClr val="tx1"/>
                </a:solidFill>
                <a:latin typeface="Georgia" pitchFamily="18" charset="0"/>
              </a:rPr>
              <a:t>礼宾部主管</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ChangeArrowheads="1"/>
          </p:cNvSpPr>
          <p:nvPr/>
        </p:nvSpPr>
        <p:spPr bwMode="auto">
          <a:xfrm>
            <a:off x="1585954" y="260419"/>
            <a:ext cx="652454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March</a:t>
            </a:r>
          </a:p>
          <a:p>
            <a:pPr algn="ctr">
              <a:defRPr/>
            </a:pPr>
            <a:r>
              <a:rPr lang="zh-CN" altLang="en-US" sz="2000" b="1" dirty="0" smtClean="0">
                <a:latin typeface="Georgia" pitchFamily="18" charset="0"/>
              </a:rPr>
              <a:t>三月杰出关爱生意奖</a:t>
            </a:r>
            <a:endParaRPr lang="zh-CN" altLang="en-US" sz="2000" b="1" dirty="0">
              <a:latin typeface="Georgia" pitchFamily="18" charset="0"/>
            </a:endParaRPr>
          </a:p>
        </p:txBody>
      </p:sp>
      <p:sp>
        <p:nvSpPr>
          <p:cNvPr id="104451" name="TextBox 10"/>
          <p:cNvSpPr txBox="1">
            <a:spLocks noChangeArrowheads="1"/>
          </p:cNvSpPr>
          <p:nvPr/>
        </p:nvSpPr>
        <p:spPr bwMode="auto">
          <a:xfrm>
            <a:off x="2124075" y="1341438"/>
            <a:ext cx="7019925" cy="4770537"/>
          </a:xfrm>
          <a:prstGeom prst="rect">
            <a:avLst/>
          </a:prstGeom>
          <a:noFill/>
          <a:ln w="9525">
            <a:noFill/>
            <a:miter lim="800000"/>
            <a:headEnd/>
            <a:tailEnd/>
          </a:ln>
        </p:spPr>
        <p:txBody>
          <a:bodyPr>
            <a:spAutoFit/>
          </a:bodyPr>
          <a:lstStyle/>
          <a:p>
            <a:r>
              <a:rPr lang="en-US" altLang="zh-CN" sz="1600" dirty="0">
                <a:latin typeface="Georgia" pitchFamily="18" charset="0"/>
              </a:rPr>
              <a:t>        </a:t>
            </a:r>
            <a:r>
              <a:rPr lang="zh-CN" altLang="en-US" sz="1600" dirty="0" smtClean="0">
                <a:latin typeface="Georgia" pitchFamily="18" charset="0"/>
              </a:rPr>
              <a:t>考虑到我们要把优质的服务先给到客人，作为礼宾部的一员，</a:t>
            </a:r>
            <a:r>
              <a:rPr lang="en-US" altLang="zh-CN" sz="1600" dirty="0" smtClean="0">
                <a:latin typeface="Georgia" pitchFamily="18" charset="0"/>
              </a:rPr>
              <a:t>Jimmy</a:t>
            </a:r>
            <a:r>
              <a:rPr lang="zh-CN" altLang="en-US" sz="1600" dirty="0" smtClean="0">
                <a:latin typeface="Georgia" pitchFamily="18" charset="0"/>
              </a:rPr>
              <a:t>通过个人的联系安排机场的</a:t>
            </a:r>
            <a:r>
              <a:rPr lang="en-US" altLang="zh-CN" sz="1600" dirty="0" smtClean="0">
                <a:latin typeface="Georgia" pitchFamily="18" charset="0"/>
              </a:rPr>
              <a:t>VIP</a:t>
            </a:r>
            <a:r>
              <a:rPr lang="zh-CN" altLang="en-US" sz="1600" dirty="0" smtClean="0">
                <a:latin typeface="Georgia" pitchFamily="18" charset="0"/>
              </a:rPr>
              <a:t>服务人员免费提供给我们客人到达时行李搬运的服务。所有准备已经完成，已经到了</a:t>
            </a:r>
            <a:r>
              <a:rPr lang="en-US" altLang="zh-CN" sz="1600" dirty="0" smtClean="0">
                <a:latin typeface="Georgia" pitchFamily="18" charset="0"/>
              </a:rPr>
              <a:t>Jimmy</a:t>
            </a:r>
            <a:r>
              <a:rPr lang="zh-CN" altLang="en-US" sz="1600" dirty="0" smtClean="0">
                <a:latin typeface="Georgia" pitchFamily="18" charset="0"/>
              </a:rPr>
              <a:t>下班的时候了，但他并没有下班回家，而是决定在饭堂吃完饭后跟着去接机。</a:t>
            </a:r>
            <a:endParaRPr lang="en-US" altLang="zh-CN" sz="1600" dirty="0" smtClean="0">
              <a:latin typeface="Georgia" pitchFamily="18" charset="0"/>
            </a:endParaRPr>
          </a:p>
          <a:p>
            <a:r>
              <a:rPr lang="en-US" altLang="zh-CN" sz="1600" dirty="0" smtClean="0">
                <a:latin typeface="Georgia" pitchFamily="18" charset="0"/>
              </a:rPr>
              <a:t>On considered that we should give the best priority to the VIP, and as a Concierge, Jimmy just arranged the airport VIP service team to provide an airplane exit special pickup service for this guest and it’s free by personal connection. After all the preparation was done, it’s time for Jimmy’s duty off. But he didn’t go home, instead he decided to follow the hotel limousine to pickup this VIP as well. He had a dinner at canteen and went to airport with the hotel limousine afterwards. </a:t>
            </a:r>
          </a:p>
          <a:p>
            <a:endParaRPr lang="en-US" altLang="zh-CN" sz="1600" dirty="0" smtClean="0">
              <a:latin typeface="Georgia" pitchFamily="18" charset="0"/>
            </a:endParaRPr>
          </a:p>
          <a:p>
            <a:r>
              <a:rPr lang="zh-CN" altLang="en-US" sz="1600" dirty="0" smtClean="0">
                <a:latin typeface="Georgia" pitchFamily="18" charset="0"/>
              </a:rPr>
              <a:t>        在飞机到达前，</a:t>
            </a:r>
            <a:r>
              <a:rPr lang="en-US" altLang="zh-CN" sz="1600" dirty="0" smtClean="0">
                <a:latin typeface="Georgia" pitchFamily="18" charset="0"/>
              </a:rPr>
              <a:t>Jimmy</a:t>
            </a:r>
            <a:r>
              <a:rPr lang="zh-CN" altLang="en-US" sz="1600" dirty="0" smtClean="0">
                <a:latin typeface="Georgia" pitchFamily="18" charset="0"/>
              </a:rPr>
              <a:t>机场到达大厅等了半个小时。他见到了</a:t>
            </a:r>
            <a:r>
              <a:rPr lang="en-US" altLang="zh-CN" sz="1600" dirty="0" smtClean="0">
                <a:latin typeface="Georgia" pitchFamily="18" charset="0"/>
              </a:rPr>
              <a:t>Mr. John Mack</a:t>
            </a:r>
            <a:r>
              <a:rPr lang="zh-CN" altLang="en-US" sz="1600" dirty="0" smtClean="0">
                <a:latin typeface="Georgia" pitchFamily="18" charset="0"/>
              </a:rPr>
              <a:t>在出口走出来并伴随着机场</a:t>
            </a:r>
            <a:r>
              <a:rPr lang="en-US" altLang="zh-CN" sz="1600" dirty="0" smtClean="0">
                <a:latin typeface="Georgia" pitchFamily="18" charset="0"/>
              </a:rPr>
              <a:t>VIP</a:t>
            </a:r>
            <a:r>
              <a:rPr lang="zh-CN" altLang="en-US" sz="1600" dirty="0" smtClean="0">
                <a:latin typeface="Georgia" pitchFamily="18" charset="0"/>
              </a:rPr>
              <a:t>服务人员。</a:t>
            </a:r>
            <a:r>
              <a:rPr lang="en-US" altLang="zh-CN" sz="1600" dirty="0" smtClean="0">
                <a:latin typeface="Georgia" pitchFamily="18" charset="0"/>
              </a:rPr>
              <a:t> Mr. John Mack</a:t>
            </a:r>
            <a:r>
              <a:rPr lang="zh-CN" altLang="en-US" sz="1600" dirty="0" smtClean="0">
                <a:latin typeface="Georgia" pitchFamily="18" charset="0"/>
              </a:rPr>
              <a:t>非常地高兴并与</a:t>
            </a:r>
            <a:r>
              <a:rPr lang="en-US" altLang="zh-CN" sz="1600" dirty="0" smtClean="0">
                <a:latin typeface="Georgia" pitchFamily="18" charset="0"/>
              </a:rPr>
              <a:t>Jimmy </a:t>
            </a:r>
            <a:r>
              <a:rPr lang="zh-CN" altLang="en-US" sz="1600" dirty="0" smtClean="0">
                <a:latin typeface="Georgia" pitchFamily="18" charset="0"/>
              </a:rPr>
              <a:t>挥手。</a:t>
            </a:r>
            <a:endParaRPr lang="en-US" altLang="zh-CN" sz="1600" dirty="0" smtClean="0">
              <a:latin typeface="Georgia" pitchFamily="18" charset="0"/>
            </a:endParaRPr>
          </a:p>
          <a:p>
            <a:r>
              <a:rPr lang="en-US" altLang="zh-CN" sz="1600" dirty="0" smtClean="0">
                <a:latin typeface="Georgia" pitchFamily="18" charset="0"/>
              </a:rPr>
              <a:t>Jimmy had been waiting for half an hour at the airport arrival hall before the flight’s arrival. Then he met Mr. John Mack, came out from the exit accompany with an airport VIP service attendant.</a:t>
            </a:r>
            <a:r>
              <a:rPr lang="zh-CN" altLang="en-US" sz="1600" dirty="0" smtClean="0">
                <a:latin typeface="Georgia" pitchFamily="18" charset="0"/>
              </a:rPr>
              <a:t> </a:t>
            </a:r>
            <a:r>
              <a:rPr lang="en-US" altLang="zh-CN" sz="1600" dirty="0" smtClean="0">
                <a:latin typeface="Georgia" pitchFamily="18" charset="0"/>
              </a:rPr>
              <a:t>Mr. Mack </a:t>
            </a:r>
          </a:p>
          <a:p>
            <a:r>
              <a:rPr lang="en-US" altLang="zh-CN" sz="1600" dirty="0" smtClean="0">
                <a:latin typeface="Georgia" pitchFamily="18" charset="0"/>
              </a:rPr>
              <a:t>was so glad and shacked hands with Jimmy. </a:t>
            </a:r>
            <a:endParaRPr lang="zh-CN" altLang="en-US" sz="1600" dirty="0" smtClean="0">
              <a:latin typeface="Georgia" pitchFamily="18" charset="0"/>
            </a:endParaRPr>
          </a:p>
        </p:txBody>
      </p:sp>
      <p:pic>
        <p:nvPicPr>
          <p:cNvPr id="104452" name="Picture 3" descr="E:\员工照\staff photo all\500110.jpg"/>
          <p:cNvPicPr>
            <a:picLocks noChangeAspect="1" noChangeArrowheads="1"/>
          </p:cNvPicPr>
          <p:nvPr/>
        </p:nvPicPr>
        <p:blipFill>
          <a:blip r:embed="rId2" cstate="print"/>
          <a:srcRect/>
          <a:stretch>
            <a:fillRect/>
          </a:stretch>
        </p:blipFill>
        <p:spPr bwMode="auto">
          <a:xfrm>
            <a:off x="539750" y="1268413"/>
            <a:ext cx="1390650" cy="1854200"/>
          </a:xfrm>
          <a:prstGeom prst="rect">
            <a:avLst/>
          </a:prstGeom>
          <a:noFill/>
          <a:ln w="9525">
            <a:noFill/>
            <a:miter lim="800000"/>
            <a:headEnd/>
            <a:tailEnd/>
          </a:ln>
        </p:spPr>
      </p:pic>
      <p:sp>
        <p:nvSpPr>
          <p:cNvPr id="8" name="Text Box 3"/>
          <p:cNvSpPr txBox="1">
            <a:spLocks noChangeArrowheads="1"/>
          </p:cNvSpPr>
          <p:nvPr/>
        </p:nvSpPr>
        <p:spPr bwMode="auto">
          <a:xfrm>
            <a:off x="323850" y="3284538"/>
            <a:ext cx="1871663" cy="112712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altLang="zh-CN" sz="1100" dirty="0">
                <a:solidFill>
                  <a:schemeClr val="tx1"/>
                </a:solidFill>
                <a:latin typeface="Georgia" pitchFamily="18" charset="0"/>
              </a:rPr>
              <a:t>Jimmy Li</a:t>
            </a:r>
          </a:p>
          <a:p>
            <a:pPr algn="ctr" fontAlgn="auto">
              <a:spcBef>
                <a:spcPts val="0"/>
              </a:spcBef>
              <a:spcAft>
                <a:spcPts val="0"/>
              </a:spcAft>
              <a:defRPr/>
            </a:pPr>
            <a:r>
              <a:rPr lang="zh-CN" altLang="en-US" sz="1100" dirty="0">
                <a:solidFill>
                  <a:schemeClr val="tx1"/>
                </a:solidFill>
                <a:latin typeface="Georgia" pitchFamily="18" charset="0"/>
              </a:rPr>
              <a:t>李浩</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a:solidFill>
                  <a:schemeClr val="tx1"/>
                </a:solidFill>
                <a:latin typeface="Georgia" pitchFamily="18" charset="0"/>
              </a:rPr>
              <a:t>ROOMS</a:t>
            </a:r>
          </a:p>
          <a:p>
            <a:pPr algn="ctr" fontAlgn="auto">
              <a:spcBef>
                <a:spcPts val="0"/>
              </a:spcBef>
              <a:spcAft>
                <a:spcPts val="0"/>
              </a:spcAft>
              <a:defRPr/>
            </a:pPr>
            <a:r>
              <a:rPr lang="zh-CN" altLang="en-US" sz="1100" dirty="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a:solidFill>
                  <a:schemeClr val="tx1"/>
                </a:solidFill>
                <a:latin typeface="Georgia" pitchFamily="18" charset="0"/>
              </a:rPr>
              <a:t>Concierge Shift Leader</a:t>
            </a:r>
          </a:p>
          <a:p>
            <a:pPr algn="ctr" fontAlgn="auto">
              <a:spcBef>
                <a:spcPts val="0"/>
              </a:spcBef>
              <a:spcAft>
                <a:spcPts val="0"/>
              </a:spcAft>
              <a:defRPr/>
            </a:pPr>
            <a:r>
              <a:rPr lang="zh-CN" altLang="en-US" sz="1100" dirty="0">
                <a:solidFill>
                  <a:schemeClr val="tx1"/>
                </a:solidFill>
                <a:latin typeface="Georgia" pitchFamily="18" charset="0"/>
              </a:rPr>
              <a:t>礼宾部主管</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4"/>
          <p:cNvSpPr>
            <a:spLocks noChangeArrowheads="1"/>
          </p:cNvSpPr>
          <p:nvPr/>
        </p:nvSpPr>
        <p:spPr bwMode="auto">
          <a:xfrm>
            <a:off x="1585954" y="260419"/>
            <a:ext cx="6524543"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March</a:t>
            </a:r>
          </a:p>
          <a:p>
            <a:pPr algn="ctr">
              <a:defRPr/>
            </a:pPr>
            <a:r>
              <a:rPr lang="zh-CN" altLang="en-US" sz="2000" b="1" dirty="0" smtClean="0">
                <a:latin typeface="Georgia" pitchFamily="18" charset="0"/>
              </a:rPr>
              <a:t>三月杰出关爱生意奖</a:t>
            </a:r>
            <a:endParaRPr lang="zh-CN" altLang="en-US" sz="2000" b="1" dirty="0">
              <a:latin typeface="Georgia" pitchFamily="18" charset="0"/>
            </a:endParaRPr>
          </a:p>
        </p:txBody>
      </p:sp>
      <p:sp>
        <p:nvSpPr>
          <p:cNvPr id="103427" name="TextBox 10"/>
          <p:cNvSpPr txBox="1">
            <a:spLocks noChangeArrowheads="1"/>
          </p:cNvSpPr>
          <p:nvPr/>
        </p:nvSpPr>
        <p:spPr bwMode="auto">
          <a:xfrm>
            <a:off x="2124075" y="1124744"/>
            <a:ext cx="7019925" cy="4770537"/>
          </a:xfrm>
          <a:prstGeom prst="rect">
            <a:avLst/>
          </a:prstGeom>
          <a:noFill/>
          <a:ln w="9525">
            <a:noFill/>
            <a:miter lim="800000"/>
            <a:headEnd/>
            <a:tailEnd/>
          </a:ln>
        </p:spPr>
        <p:txBody>
          <a:bodyPr wrap="square">
            <a:spAutoFit/>
          </a:bodyPr>
          <a:lstStyle/>
          <a:p>
            <a:r>
              <a:rPr lang="zh-CN" altLang="en-US" sz="1600" dirty="0" smtClean="0">
                <a:latin typeface="Georgia" pitchFamily="18" charset="0"/>
              </a:rPr>
              <a:t>        在回酒店的车上，</a:t>
            </a:r>
            <a:r>
              <a:rPr lang="en-US" altLang="zh-CN" sz="1600" dirty="0" smtClean="0">
                <a:latin typeface="Georgia" pitchFamily="18" charset="0"/>
              </a:rPr>
              <a:t> Mr. Mack </a:t>
            </a:r>
            <a:r>
              <a:rPr lang="zh-CN" altLang="en-US" sz="1600" dirty="0" smtClean="0">
                <a:latin typeface="Georgia" pitchFamily="18" charset="0"/>
              </a:rPr>
              <a:t>非常高兴和欣赏这次的体验，并说是他第一次从下飞机到上车只用了</a:t>
            </a:r>
            <a:r>
              <a:rPr lang="en-US" altLang="zh-CN" sz="1600" dirty="0" smtClean="0">
                <a:latin typeface="Georgia" pitchFamily="18" charset="0"/>
              </a:rPr>
              <a:t>10</a:t>
            </a:r>
            <a:r>
              <a:rPr lang="zh-CN" altLang="en-US" sz="1600" dirty="0" smtClean="0">
                <a:latin typeface="Georgia" pitchFamily="18" charset="0"/>
              </a:rPr>
              <a:t>分钟。他感到非常特别因为机场的员工可以在他下飞机的时候叫出他的名字并指引他到酒店的礼宾部同事的位置。他非常的好奇酒店怎么可以安排这么好、这么特别的服务给到他，这是他从来没有体验过的。</a:t>
            </a:r>
            <a:endParaRPr lang="en-US" altLang="zh-CN" sz="1600" dirty="0" smtClean="0">
              <a:latin typeface="Georgia" pitchFamily="18" charset="0"/>
            </a:endParaRPr>
          </a:p>
          <a:p>
            <a:r>
              <a:rPr lang="en-US" altLang="zh-CN" sz="1600" dirty="0" smtClean="0">
                <a:latin typeface="Georgia" pitchFamily="18" charset="0"/>
              </a:rPr>
              <a:t>In the car on the way back to the hotel, Mr. Mack showed his appreciation that it was the first time he managed to came out from the flight within 10 minutes to a car. He just felt very special that it would be an airport staff holding his name right after he got off the airplane, and showed him all the way out through the security area until he met the hotel concierge. He was even curious that how we can arrange this exceptional service that he had never experienced before. </a:t>
            </a:r>
          </a:p>
          <a:p>
            <a:endParaRPr lang="en-US" altLang="zh-CN" sz="1600" dirty="0" smtClean="0">
              <a:latin typeface="Georgia" pitchFamily="18" charset="0"/>
            </a:endParaRPr>
          </a:p>
          <a:p>
            <a:r>
              <a:rPr lang="en-US" altLang="zh-CN" sz="1600" dirty="0" smtClean="0">
                <a:latin typeface="Georgia" pitchFamily="18" charset="0"/>
              </a:rPr>
              <a:t>        </a:t>
            </a:r>
            <a:r>
              <a:rPr lang="zh-CN" altLang="en-US" sz="1600" dirty="0" smtClean="0">
                <a:latin typeface="Georgia" pitchFamily="18" charset="0"/>
              </a:rPr>
              <a:t>作为礼宾部的一员，</a:t>
            </a:r>
            <a:r>
              <a:rPr lang="en-US" altLang="zh-CN" sz="1600" dirty="0" smtClean="0">
                <a:latin typeface="Georgia" pitchFamily="18" charset="0"/>
              </a:rPr>
              <a:t>Jimmy</a:t>
            </a:r>
            <a:r>
              <a:rPr lang="zh-CN" altLang="en-US" sz="1600" dirty="0" smtClean="0">
                <a:latin typeface="Georgia" pitchFamily="18" charset="0"/>
              </a:rPr>
              <a:t>常常提供更好的服务给到客人来扩大客人特殊的体验。他常常尝试各种最好的方式去创造更好的生意给到酒店。所以我提名</a:t>
            </a:r>
            <a:r>
              <a:rPr lang="en-US" altLang="zh-CN" sz="1600" dirty="0" smtClean="0">
                <a:latin typeface="Georgia" pitchFamily="18" charset="0"/>
              </a:rPr>
              <a:t>Jimmy</a:t>
            </a:r>
            <a:r>
              <a:rPr lang="zh-CN" altLang="en-US" sz="1600" dirty="0" smtClean="0">
                <a:latin typeface="Georgia" pitchFamily="18" charset="0"/>
              </a:rPr>
              <a:t>这个月的杰出关爱生意奖。</a:t>
            </a:r>
            <a:endParaRPr lang="en-US" altLang="zh-CN" sz="1600" dirty="0" smtClean="0">
              <a:latin typeface="Georgia" pitchFamily="18" charset="0"/>
            </a:endParaRPr>
          </a:p>
          <a:p>
            <a:r>
              <a:rPr lang="en-US" altLang="zh-CN" sz="1600" dirty="0" smtClean="0">
                <a:latin typeface="Georgia" pitchFamily="18" charset="0"/>
              </a:rPr>
              <a:t>As a concierge, Jimmy always considers to provide exceptional service for expanding our guest experience. He always try his best to make our business better that he deserved a nomination.</a:t>
            </a:r>
            <a:endParaRPr lang="zh-CN" altLang="en-US" dirty="0"/>
          </a:p>
        </p:txBody>
      </p:sp>
      <p:sp>
        <p:nvSpPr>
          <p:cNvPr id="9" name="矩形 8"/>
          <p:cNvSpPr/>
          <p:nvPr/>
        </p:nvSpPr>
        <p:spPr>
          <a:xfrm>
            <a:off x="971550" y="5877272"/>
            <a:ext cx="62642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p>
          <a:p>
            <a:pPr algn="ctr" fontAlgn="auto">
              <a:spcBef>
                <a:spcPts val="0"/>
              </a:spcBef>
              <a:spcAft>
                <a:spcPts val="0"/>
              </a:spcAft>
              <a:defRPr/>
            </a:pPr>
            <a:r>
              <a:rPr lang="en-US" altLang="zh-CN" sz="1400" dirty="0" smtClean="0"/>
              <a:t>Gerry Mo </a:t>
            </a:r>
            <a:r>
              <a:rPr lang="zh-CN" altLang="en-US" sz="1400" dirty="0" smtClean="0"/>
              <a:t>莫智伟</a:t>
            </a:r>
            <a:r>
              <a:rPr kumimoji="1" lang="en-US" altLang="zh-CN" sz="1400" dirty="0" smtClean="0">
                <a:solidFill>
                  <a:schemeClr val="tx1"/>
                </a:solidFill>
                <a:latin typeface="Georgia" pitchFamily="18" charset="0"/>
              </a:rPr>
              <a:t>, Guest Relations Manager </a:t>
            </a:r>
            <a:r>
              <a:rPr kumimoji="1" lang="zh-CN" altLang="en-US" sz="1400" dirty="0" smtClean="0">
                <a:solidFill>
                  <a:schemeClr val="tx1"/>
                </a:solidFill>
                <a:latin typeface="Georgia" pitchFamily="18" charset="0"/>
              </a:rPr>
              <a:t>客户关系经理</a:t>
            </a:r>
            <a:endParaRPr kumimoji="1" lang="en-US" altLang="zh-CN" sz="1400" dirty="0">
              <a:solidFill>
                <a:schemeClr val="tx1"/>
              </a:solidFill>
              <a:latin typeface="Georgia" pitchFamily="18" charset="0"/>
            </a:endParaRPr>
          </a:p>
        </p:txBody>
      </p:sp>
      <p:pic>
        <p:nvPicPr>
          <p:cNvPr id="103429" name="Picture 3" descr="E:\员工照\staff photo all\500110.jpg"/>
          <p:cNvPicPr>
            <a:picLocks noChangeAspect="1" noChangeArrowheads="1"/>
          </p:cNvPicPr>
          <p:nvPr/>
        </p:nvPicPr>
        <p:blipFill>
          <a:blip r:embed="rId2" cstate="print"/>
          <a:srcRect/>
          <a:stretch>
            <a:fillRect/>
          </a:stretch>
        </p:blipFill>
        <p:spPr bwMode="auto">
          <a:xfrm>
            <a:off x="539750" y="1268413"/>
            <a:ext cx="1390650" cy="1854200"/>
          </a:xfrm>
          <a:prstGeom prst="rect">
            <a:avLst/>
          </a:prstGeom>
          <a:noFill/>
          <a:ln w="9525">
            <a:noFill/>
            <a:miter lim="800000"/>
            <a:headEnd/>
            <a:tailEnd/>
          </a:ln>
        </p:spPr>
      </p:pic>
      <p:sp>
        <p:nvSpPr>
          <p:cNvPr id="8" name="Text Box 3"/>
          <p:cNvSpPr txBox="1">
            <a:spLocks noChangeArrowheads="1"/>
          </p:cNvSpPr>
          <p:nvPr/>
        </p:nvSpPr>
        <p:spPr bwMode="auto">
          <a:xfrm>
            <a:off x="323851" y="3284538"/>
            <a:ext cx="1799878" cy="112712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a:solidFill>
                  <a:schemeClr val="tx1"/>
                </a:solidFill>
                <a:latin typeface="Georgia" pitchFamily="18" charset="0"/>
              </a:rPr>
              <a:t>Jimmy Li</a:t>
            </a:r>
          </a:p>
          <a:p>
            <a:pPr algn="ctr" fontAlgn="auto">
              <a:spcBef>
                <a:spcPts val="0"/>
              </a:spcBef>
              <a:spcAft>
                <a:spcPts val="0"/>
              </a:spcAft>
              <a:defRPr/>
            </a:pPr>
            <a:r>
              <a:rPr lang="zh-CN" altLang="en-US" sz="1100" dirty="0">
                <a:solidFill>
                  <a:schemeClr val="tx1"/>
                </a:solidFill>
                <a:latin typeface="Georgia" pitchFamily="18" charset="0"/>
              </a:rPr>
              <a:t>李浩</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a:solidFill>
                  <a:schemeClr val="tx1"/>
                </a:solidFill>
                <a:latin typeface="Georgia" pitchFamily="18" charset="0"/>
              </a:rPr>
              <a:t>ROOMS</a:t>
            </a:r>
          </a:p>
          <a:p>
            <a:pPr algn="ctr" fontAlgn="auto">
              <a:spcBef>
                <a:spcPts val="0"/>
              </a:spcBef>
              <a:spcAft>
                <a:spcPts val="0"/>
              </a:spcAft>
              <a:defRPr/>
            </a:pPr>
            <a:r>
              <a:rPr lang="zh-CN" altLang="en-US" sz="1100" dirty="0">
                <a:solidFill>
                  <a:schemeClr val="tx1"/>
                </a:solidFill>
                <a:latin typeface="Georgia" pitchFamily="18" charset="0"/>
              </a:rPr>
              <a:t>房务部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a:solidFill>
                  <a:schemeClr val="tx1"/>
                </a:solidFill>
                <a:latin typeface="Georgia" pitchFamily="18" charset="0"/>
              </a:rPr>
              <a:t>Concierge Shift Leader</a:t>
            </a:r>
          </a:p>
          <a:p>
            <a:pPr algn="ctr" fontAlgn="auto">
              <a:spcBef>
                <a:spcPts val="0"/>
              </a:spcBef>
              <a:spcAft>
                <a:spcPts val="0"/>
              </a:spcAft>
              <a:defRPr/>
            </a:pPr>
            <a:r>
              <a:rPr lang="zh-CN" altLang="en-US" sz="1100" dirty="0">
                <a:solidFill>
                  <a:schemeClr val="tx1"/>
                </a:solidFill>
                <a:latin typeface="Georgia" pitchFamily="18" charset="0"/>
              </a:rPr>
              <a:t>礼宾部主管</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1027" name="Picture 3" descr="E:\员工照\staff photo all\800816.jpg"/>
          <p:cNvPicPr>
            <a:picLocks noChangeAspect="1" noChangeArrowheads="1"/>
          </p:cNvPicPr>
          <p:nvPr/>
        </p:nvPicPr>
        <p:blipFill>
          <a:blip r:embed="rId4" cstate="print"/>
          <a:srcRect/>
          <a:stretch>
            <a:fillRect/>
          </a:stretch>
        </p:blipFill>
        <p:spPr bwMode="auto">
          <a:xfrm>
            <a:off x="4067944" y="1916832"/>
            <a:ext cx="1368152" cy="1894947"/>
          </a:xfrm>
          <a:prstGeom prst="rect">
            <a:avLst/>
          </a:prstGeom>
          <a:noFill/>
        </p:spPr>
      </p:pic>
      <p:sp>
        <p:nvSpPr>
          <p:cNvPr id="6" name="Text Box 3"/>
          <p:cNvSpPr txBox="1">
            <a:spLocks noChangeArrowheads="1"/>
          </p:cNvSpPr>
          <p:nvPr/>
        </p:nvSpPr>
        <p:spPr bwMode="auto">
          <a:xfrm>
            <a:off x="3779912" y="4005064"/>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Vera Zhong</a:t>
            </a:r>
          </a:p>
          <a:p>
            <a:pPr algn="ctr" fontAlgn="auto">
              <a:spcBef>
                <a:spcPts val="0"/>
              </a:spcBef>
              <a:spcAft>
                <a:spcPts val="0"/>
              </a:spcAft>
              <a:defRPr/>
            </a:pPr>
            <a:r>
              <a:rPr lang="zh-CN" altLang="en-US" sz="1100" dirty="0" smtClean="0">
                <a:solidFill>
                  <a:schemeClr val="tx1"/>
                </a:solidFill>
                <a:latin typeface="Georgia" pitchFamily="18" charset="0"/>
              </a:rPr>
              <a:t>钟晓纯</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Security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保安部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smtClean="0">
                <a:solidFill>
                  <a:schemeClr val="tx1"/>
                </a:solidFill>
                <a:latin typeface="Georgia" pitchFamily="18" charset="0"/>
              </a:rPr>
              <a:t>Administrative Assistant to Security</a:t>
            </a:r>
          </a:p>
          <a:p>
            <a:pPr algn="ctr" fontAlgn="auto">
              <a:spcBef>
                <a:spcPts val="0"/>
              </a:spcBef>
              <a:spcAft>
                <a:spcPts val="0"/>
              </a:spcAft>
              <a:defRPr/>
            </a:pPr>
            <a:r>
              <a:rPr lang="zh-CN" altLang="en-US" sz="1100" dirty="0" smtClean="0">
                <a:solidFill>
                  <a:schemeClr val="tx1"/>
                </a:solidFill>
                <a:latin typeface="Georgia" pitchFamily="18" charset="0"/>
              </a:rPr>
              <a:t>保安部行政助理</a:t>
            </a:r>
            <a:endParaRPr lang="en-US" altLang="zh-CN" sz="1100" dirty="0">
              <a:solidFill>
                <a:schemeClr val="tx1"/>
              </a:solidFill>
              <a:latin typeface="Georgia" pitchFamily="18" charset="0"/>
            </a:endParaRPr>
          </a:p>
        </p:txBody>
      </p:sp>
      <p:sp>
        <p:nvSpPr>
          <p:cNvPr id="8" name="Rectangle 4"/>
          <p:cNvSpPr>
            <a:spLocks noChangeArrowheads="1"/>
          </p:cNvSpPr>
          <p:nvPr/>
        </p:nvSpPr>
        <p:spPr bwMode="auto">
          <a:xfrm>
            <a:off x="1443852" y="476672"/>
            <a:ext cx="6598281"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Associate Award of </a:t>
            </a:r>
            <a:r>
              <a:rPr kumimoji="1" lang="en-US" altLang="zh-CN" sz="2000" b="1" dirty="0" smtClean="0">
                <a:solidFill>
                  <a:schemeClr val="tx1"/>
                </a:solidFill>
                <a:latin typeface="Georgia" pitchFamily="18" charset="0"/>
              </a:rPr>
              <a:t>March</a:t>
            </a:r>
            <a:endParaRPr kumimoji="1" lang="en-US" altLang="zh-CN" sz="2000" b="1" dirty="0" smtClean="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三</a:t>
            </a:r>
            <a:r>
              <a:rPr lang="zh-CN" altLang="en-US" sz="2000" b="1" dirty="0" smtClean="0">
                <a:solidFill>
                  <a:schemeClr val="tx1"/>
                </a:solidFill>
                <a:latin typeface="Georgia" pitchFamily="18" charset="0"/>
              </a:rPr>
              <a:t>月</a:t>
            </a:r>
            <a:r>
              <a:rPr lang="zh-CN" altLang="en-US" sz="2000" b="1" dirty="0" smtClean="0">
                <a:solidFill>
                  <a:schemeClr val="tx1"/>
                </a:solidFill>
                <a:latin typeface="Georgia" pitchFamily="18" charset="0"/>
              </a:rPr>
              <a:t>杰出关爱员工奖</a:t>
            </a:r>
            <a:endParaRPr lang="zh-CN" altLang="en-US" sz="2000" b="1" dirty="0">
              <a:solidFill>
                <a:schemeClr val="tx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664973" y="273119"/>
            <a:ext cx="659828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a:t>
            </a:r>
            <a:r>
              <a:rPr kumimoji="1" lang="en-US" altLang="zh-CN" sz="2000" b="1" dirty="0" smtClean="0">
                <a:latin typeface="Georgia" pitchFamily="18" charset="0"/>
              </a:rPr>
              <a:t>of March</a:t>
            </a:r>
            <a:endParaRPr kumimoji="1" lang="en-US" altLang="zh-CN" sz="2000" b="1" dirty="0" smtClean="0">
              <a:latin typeface="Georgia" pitchFamily="18" charset="0"/>
            </a:endParaRPr>
          </a:p>
          <a:p>
            <a:pPr algn="ctr">
              <a:defRPr/>
            </a:pPr>
            <a:r>
              <a:rPr lang="zh-CN" altLang="en-US" sz="2000" b="1" dirty="0" smtClean="0">
                <a:latin typeface="Georgia" pitchFamily="18" charset="0"/>
              </a:rPr>
              <a:t>三月</a:t>
            </a:r>
            <a:r>
              <a:rPr lang="zh-CN" altLang="en-US" sz="2000" b="1" dirty="0" smtClean="0">
                <a:latin typeface="Georgia" pitchFamily="18" charset="0"/>
              </a:rPr>
              <a:t>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411413" y="1125538"/>
            <a:ext cx="6588125" cy="6524863"/>
          </a:xfrm>
          <a:prstGeom prst="rect">
            <a:avLst/>
          </a:prstGeom>
          <a:noFill/>
          <a:ln w="9525">
            <a:noFill/>
            <a:miter lim="800000"/>
            <a:headEnd/>
            <a:tailEnd/>
          </a:ln>
        </p:spPr>
        <p:txBody>
          <a:bodyPr>
            <a:spAutoFit/>
          </a:bodyPr>
          <a:lstStyle/>
          <a:p>
            <a:r>
              <a:rPr lang="en-US" altLang="zh-CN" sz="1600" dirty="0" smtClean="0">
                <a:latin typeface="Georgia" pitchFamily="18" charset="0"/>
              </a:rPr>
              <a:t>       </a:t>
            </a:r>
            <a:r>
              <a:rPr lang="zh-CN" altLang="zh-CN" sz="1600" dirty="0" smtClean="0">
                <a:latin typeface="Georgia" pitchFamily="18" charset="0"/>
              </a:rPr>
              <a:t>钟晓纯自</a:t>
            </a:r>
            <a:r>
              <a:rPr lang="en-US" altLang="zh-CN" sz="1600" dirty="0" smtClean="0">
                <a:latin typeface="Georgia" pitchFamily="18" charset="0"/>
              </a:rPr>
              <a:t>2012</a:t>
            </a:r>
            <a:r>
              <a:rPr lang="zh-CN" altLang="zh-CN" sz="1600" dirty="0" smtClean="0">
                <a:latin typeface="Georgia" pitchFamily="18" charset="0"/>
              </a:rPr>
              <a:t>年加入保安部，不仅能够做好本职工作，更能处处关心员工。</a:t>
            </a:r>
            <a:endParaRPr lang="en-US" altLang="zh-CN" sz="1600" dirty="0" smtClean="0">
              <a:latin typeface="Georgia" pitchFamily="18" charset="0"/>
            </a:endParaRPr>
          </a:p>
          <a:p>
            <a:r>
              <a:rPr lang="en-US" altLang="zh-CN" sz="1600" dirty="0" smtClean="0">
                <a:latin typeface="Georgia" pitchFamily="18" charset="0"/>
              </a:rPr>
              <a:t>Since Vera joined Security in 2012, she not only does her own job well, but also cares about associates from every aspect.</a:t>
            </a:r>
            <a:endParaRPr lang="zh-CN" altLang="zh-CN" sz="1600" dirty="0" smtClean="0">
              <a:latin typeface="Georgia" pitchFamily="18" charset="0"/>
            </a:endParaRPr>
          </a:p>
          <a:p>
            <a:endParaRPr lang="zh-CN"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首先说到部门的英语培训。自她熟悉部门工作之后，她就担起部门英语培训的责任。由于第</a:t>
            </a:r>
            <a:r>
              <a:rPr lang="en-US" altLang="zh-CN" sz="1600" dirty="0" smtClean="0">
                <a:latin typeface="Georgia" pitchFamily="18" charset="0"/>
              </a:rPr>
              <a:t>113</a:t>
            </a:r>
            <a:r>
              <a:rPr lang="zh-CN" altLang="zh-CN" sz="1600" dirty="0" smtClean="0">
                <a:latin typeface="Georgia" pitchFamily="18" charset="0"/>
              </a:rPr>
              <a:t>届广交会的临近，对于保安员的英语培训更是要加强。针对保安员的英语水平，她参考很多资料，以及在培训部</a:t>
            </a:r>
            <a:r>
              <a:rPr lang="en-US" altLang="zh-CN" sz="1600" dirty="0" smtClean="0">
                <a:latin typeface="Georgia" pitchFamily="18" charset="0"/>
              </a:rPr>
              <a:t>Rose</a:t>
            </a:r>
            <a:r>
              <a:rPr lang="zh-CN" altLang="zh-CN" sz="1600" dirty="0" smtClean="0">
                <a:latin typeface="Georgia" pitchFamily="18" charset="0"/>
              </a:rPr>
              <a:t>的帮助下，整理出了一份比较简单、系统的英语资料，提供给保安员学习；同时，让中班的同事在接班前学习半小时、早班的同事下班后再学习半个小时；</a:t>
            </a:r>
          </a:p>
          <a:p>
            <a:r>
              <a:rPr lang="en-US" altLang="zh-CN" sz="1600" dirty="0" smtClean="0">
                <a:latin typeface="Georgia" pitchFamily="18" charset="0"/>
              </a:rPr>
              <a:t> First comes the English training in Security. As we know, after she got familiar with our department, she began to conduct the English training for security guards. As the 113th Canton Fair is coming, it is an important task to strengthen their English. According to the security guards’ English ability, after reading a lot of information, with the help of Rose, the training manager, Vera worked out a piece of material, which is simple and systematical one for security guards. As the same time, everyday she spent half hour to share English with </a:t>
            </a:r>
          </a:p>
          <a:p>
            <a:r>
              <a:rPr lang="en-US" altLang="zh-CN" sz="1600" dirty="0" smtClean="0">
                <a:latin typeface="Georgia" pitchFamily="18" charset="0"/>
              </a:rPr>
              <a:t>shift B staff before they are to be on duty, and half hour </a:t>
            </a:r>
          </a:p>
          <a:p>
            <a:r>
              <a:rPr lang="en-US" altLang="zh-CN" sz="1600" dirty="0" smtClean="0">
                <a:latin typeface="Georgia" pitchFamily="18" charset="0"/>
              </a:rPr>
              <a:t>to learn English with shift A staff after they finished </a:t>
            </a:r>
            <a:endParaRPr lang="en-US" altLang="zh-CN" sz="1600" dirty="0" smtClean="0">
              <a:latin typeface="Georgia" pitchFamily="18" charset="0"/>
            </a:endParaRPr>
          </a:p>
          <a:p>
            <a:r>
              <a:rPr lang="en-US" altLang="zh-CN" sz="1600" dirty="0" smtClean="0">
                <a:latin typeface="Georgia" pitchFamily="18" charset="0"/>
              </a:rPr>
              <a:t>their  work</a:t>
            </a:r>
            <a:r>
              <a:rPr lang="en-US" altLang="zh-CN" sz="1600" dirty="0" smtClean="0">
                <a:latin typeface="Georgia" pitchFamily="18" charset="0"/>
              </a:rPr>
              <a:t>. </a:t>
            </a:r>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9" name="Picture 3" descr="E:\员工照\staff photo all\800816.jpg"/>
          <p:cNvPicPr>
            <a:picLocks noChangeAspect="1" noChangeArrowheads="1"/>
          </p:cNvPicPr>
          <p:nvPr/>
        </p:nvPicPr>
        <p:blipFill>
          <a:blip r:embed="rId2" cstate="print"/>
          <a:srcRect/>
          <a:stretch>
            <a:fillRect/>
          </a:stretch>
        </p:blipFill>
        <p:spPr bwMode="auto">
          <a:xfrm>
            <a:off x="755576" y="980728"/>
            <a:ext cx="1368152" cy="1894947"/>
          </a:xfrm>
          <a:prstGeom prst="rect">
            <a:avLst/>
          </a:prstGeom>
          <a:noFill/>
        </p:spPr>
      </p:pic>
      <p:sp>
        <p:nvSpPr>
          <p:cNvPr id="10" name="Text Box 3"/>
          <p:cNvSpPr txBox="1">
            <a:spLocks noChangeArrowheads="1"/>
          </p:cNvSpPr>
          <p:nvPr/>
        </p:nvSpPr>
        <p:spPr bwMode="auto">
          <a:xfrm>
            <a:off x="467544" y="2996952"/>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Vera Zhong</a:t>
            </a:r>
          </a:p>
          <a:p>
            <a:pPr algn="ctr" fontAlgn="auto">
              <a:spcBef>
                <a:spcPts val="0"/>
              </a:spcBef>
              <a:spcAft>
                <a:spcPts val="0"/>
              </a:spcAft>
              <a:defRPr/>
            </a:pPr>
            <a:r>
              <a:rPr lang="zh-CN" altLang="en-US" sz="1100" dirty="0" smtClean="0">
                <a:solidFill>
                  <a:schemeClr val="tx1"/>
                </a:solidFill>
                <a:latin typeface="Georgia" pitchFamily="18" charset="0"/>
              </a:rPr>
              <a:t>钟晓纯</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Security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保安部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smtClean="0">
                <a:solidFill>
                  <a:schemeClr val="tx1"/>
                </a:solidFill>
                <a:latin typeface="Georgia" pitchFamily="18" charset="0"/>
              </a:rPr>
              <a:t>Administrative Assistant to Security</a:t>
            </a:r>
          </a:p>
          <a:p>
            <a:pPr algn="ctr" fontAlgn="auto">
              <a:spcBef>
                <a:spcPts val="0"/>
              </a:spcBef>
              <a:spcAft>
                <a:spcPts val="0"/>
              </a:spcAft>
              <a:defRPr/>
            </a:pPr>
            <a:r>
              <a:rPr lang="zh-CN" altLang="en-US" sz="1100" dirty="0" smtClean="0">
                <a:solidFill>
                  <a:schemeClr val="tx1"/>
                </a:solidFill>
                <a:latin typeface="Georgia" pitchFamily="18" charset="0"/>
              </a:rPr>
              <a:t>保安部行政助理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664973" y="273119"/>
            <a:ext cx="659828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March</a:t>
            </a:r>
          </a:p>
          <a:p>
            <a:pPr algn="ctr">
              <a:defRPr/>
            </a:pPr>
            <a:r>
              <a:rPr lang="zh-CN" altLang="en-US" sz="2000" b="1" dirty="0" smtClean="0">
                <a:latin typeface="Georgia" pitchFamily="18" charset="0"/>
              </a:rPr>
              <a:t>三月杰出关爱员工奖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411413" y="1125538"/>
            <a:ext cx="6588125" cy="5786199"/>
          </a:xfrm>
          <a:prstGeom prst="rect">
            <a:avLst/>
          </a:prstGeom>
          <a:noFill/>
          <a:ln w="9525">
            <a:noFill/>
            <a:miter lim="800000"/>
            <a:headEnd/>
            <a:tailEnd/>
          </a:ln>
        </p:spPr>
        <p:txBody>
          <a:bodyPr>
            <a:spAutoFit/>
          </a:bodyPr>
          <a:lstStyle/>
          <a:p>
            <a:r>
              <a:rPr lang="zh-CN" altLang="zh-CN" sz="1600" dirty="0" smtClean="0">
                <a:latin typeface="Georgia" pitchFamily="18" charset="0"/>
              </a:rPr>
              <a:t>每一天都依照循序渐进的规则，给予培训；她认为一周培训一次学习一个小时，不如每天学习一点点；她的这个想法和做法也得到部门经理的支持和同事的理解，效果也比以往的要好很多，保安员能够更久地记住学过的内容。</a:t>
            </a:r>
            <a:endParaRPr lang="en-US" altLang="zh-CN" sz="1600" dirty="0" smtClean="0">
              <a:latin typeface="Georgia" pitchFamily="18" charset="0"/>
            </a:endParaRPr>
          </a:p>
          <a:p>
            <a:r>
              <a:rPr lang="en-US" altLang="zh-CN" sz="1600" dirty="0" smtClean="0">
                <a:latin typeface="Georgia" pitchFamily="18" charset="0"/>
              </a:rPr>
              <a:t>Vera thought that it is better to learn half hour every day that learn an hour each week. What she thought and what she has done have won our appreciation and associates’ comprehension. And in this way, we achieved more for security guards can remember more information longer that before.</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对于特别好学而且基础比较好的同事，比如方伟和樊润成，经常问她问题，她也会不厌其烦的解释，并且不断鼓励他们去参加“英语津贴考试”；对于一些基础比较弱的同事，她也会耐心地解说，并在工作之余给予帮助。</a:t>
            </a:r>
            <a:endParaRPr lang="en-US" altLang="zh-CN" sz="1600" dirty="0" smtClean="0">
              <a:latin typeface="Georgia" pitchFamily="18" charset="0"/>
            </a:endParaRPr>
          </a:p>
          <a:p>
            <a:r>
              <a:rPr lang="en-US" altLang="zh-CN" sz="1600" dirty="0" smtClean="0">
                <a:latin typeface="Georgia" pitchFamily="18" charset="0"/>
              </a:rPr>
              <a:t>For those who are eager to learn and have the better basic, such as Wade Fang or Norton Fan, will often ask her some questions, she can not be too joyful to help them. What’s more, she always encourages them to have a try in English Incentive Test. For those who are weak in English, she spent more time and patience to teach </a:t>
            </a:r>
          </a:p>
          <a:p>
            <a:r>
              <a:rPr lang="en-US" altLang="zh-CN" sz="1600" dirty="0" smtClean="0">
                <a:latin typeface="Georgia" pitchFamily="18" charset="0"/>
              </a:rPr>
              <a:t>them; sometimes, she does that after work.</a:t>
            </a:r>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9" name="Picture 3" descr="E:\员工照\staff photo all\800816.jpg"/>
          <p:cNvPicPr>
            <a:picLocks noChangeAspect="1" noChangeArrowheads="1"/>
          </p:cNvPicPr>
          <p:nvPr/>
        </p:nvPicPr>
        <p:blipFill>
          <a:blip r:embed="rId2" cstate="print"/>
          <a:srcRect/>
          <a:stretch>
            <a:fillRect/>
          </a:stretch>
        </p:blipFill>
        <p:spPr bwMode="auto">
          <a:xfrm>
            <a:off x="755576" y="980728"/>
            <a:ext cx="1368152" cy="1894947"/>
          </a:xfrm>
          <a:prstGeom prst="rect">
            <a:avLst/>
          </a:prstGeom>
          <a:noFill/>
        </p:spPr>
      </p:pic>
      <p:sp>
        <p:nvSpPr>
          <p:cNvPr id="10" name="Text Box 3"/>
          <p:cNvSpPr txBox="1">
            <a:spLocks noChangeArrowheads="1"/>
          </p:cNvSpPr>
          <p:nvPr/>
        </p:nvSpPr>
        <p:spPr bwMode="auto">
          <a:xfrm>
            <a:off x="467544" y="2996952"/>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Vera Zhong</a:t>
            </a:r>
          </a:p>
          <a:p>
            <a:pPr algn="ctr" fontAlgn="auto">
              <a:spcBef>
                <a:spcPts val="0"/>
              </a:spcBef>
              <a:spcAft>
                <a:spcPts val="0"/>
              </a:spcAft>
              <a:defRPr/>
            </a:pPr>
            <a:r>
              <a:rPr lang="zh-CN" altLang="en-US" sz="1100" dirty="0" smtClean="0">
                <a:solidFill>
                  <a:schemeClr val="tx1"/>
                </a:solidFill>
                <a:latin typeface="Georgia" pitchFamily="18" charset="0"/>
              </a:rPr>
              <a:t>钟晓纯</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Security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保安部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smtClean="0">
                <a:solidFill>
                  <a:schemeClr val="tx1"/>
                </a:solidFill>
                <a:latin typeface="Georgia" pitchFamily="18" charset="0"/>
              </a:rPr>
              <a:t>Administrative Assistant to Security</a:t>
            </a:r>
          </a:p>
          <a:p>
            <a:pPr algn="ctr" fontAlgn="auto">
              <a:spcBef>
                <a:spcPts val="0"/>
              </a:spcBef>
              <a:spcAft>
                <a:spcPts val="0"/>
              </a:spcAft>
              <a:defRPr/>
            </a:pPr>
            <a:r>
              <a:rPr lang="zh-CN" altLang="en-US" sz="1100" dirty="0" smtClean="0">
                <a:solidFill>
                  <a:schemeClr val="tx1"/>
                </a:solidFill>
                <a:latin typeface="Georgia" pitchFamily="18" charset="0"/>
              </a:rPr>
              <a:t>保安部行政助理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664973" y="273119"/>
            <a:ext cx="659828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March</a:t>
            </a:r>
          </a:p>
          <a:p>
            <a:pPr algn="ctr">
              <a:defRPr/>
            </a:pPr>
            <a:r>
              <a:rPr lang="zh-CN" altLang="en-US" sz="2000" b="1" dirty="0" smtClean="0">
                <a:latin typeface="Georgia" pitchFamily="18" charset="0"/>
              </a:rPr>
              <a:t>三月杰出关爱员工奖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411413" y="1125538"/>
            <a:ext cx="6588125" cy="5786199"/>
          </a:xfrm>
          <a:prstGeom prst="rect">
            <a:avLst/>
          </a:prstGeom>
          <a:noFill/>
          <a:ln w="9525">
            <a:noFill/>
            <a:miter lim="800000"/>
            <a:headEnd/>
            <a:tailEnd/>
          </a:ln>
        </p:spPr>
        <p:txBody>
          <a:bodyPr>
            <a:spAutoFit/>
          </a:bodyPr>
          <a:lstStyle/>
          <a:p>
            <a:r>
              <a:rPr lang="en-US" altLang="zh-CN" sz="1600" dirty="0" smtClean="0">
                <a:latin typeface="Georgia" pitchFamily="18" charset="0"/>
              </a:rPr>
              <a:t>       </a:t>
            </a:r>
            <a:r>
              <a:rPr lang="zh-CN" altLang="en-US" sz="1600" dirty="0" smtClean="0">
                <a:latin typeface="Georgia" pitchFamily="18" charset="0"/>
              </a:rPr>
              <a:t>你</a:t>
            </a:r>
            <a:r>
              <a:rPr lang="zh-CN" altLang="zh-CN" sz="1600" dirty="0" smtClean="0">
                <a:latin typeface="Georgia" pitchFamily="18" charset="0"/>
              </a:rPr>
              <a:t>其次说到排班。我认为我们部门的排班是最为人性化的</a:t>
            </a:r>
            <a:r>
              <a:rPr lang="en-US" altLang="zh-CN" sz="1600" dirty="0" smtClean="0">
                <a:latin typeface="Georgia" pitchFamily="18" charset="0"/>
              </a:rPr>
              <a:t>---</a:t>
            </a:r>
            <a:r>
              <a:rPr lang="zh-CN" altLang="zh-CN" sz="1600" dirty="0" smtClean="0">
                <a:latin typeface="Georgia" pitchFamily="18" charset="0"/>
              </a:rPr>
              <a:t>当然，除却一些突发情况要临时增加人手等情况。部门的排班都是</a:t>
            </a:r>
            <a:r>
              <a:rPr lang="en-US" altLang="zh-CN" sz="1600" dirty="0" smtClean="0">
                <a:latin typeface="Georgia" pitchFamily="18" charset="0"/>
              </a:rPr>
              <a:t>Vera</a:t>
            </a:r>
            <a:r>
              <a:rPr lang="zh-CN" altLang="zh-CN" sz="1600" dirty="0" smtClean="0">
                <a:latin typeface="Georgia" pitchFamily="18" charset="0"/>
              </a:rPr>
              <a:t>在负责，每个月排班之前，她会打印一张下月的空白排班表，然后让员工在上面划出自己想要休息的时间，如果没有特殊情况，基本都可以实现；有时候员工已安排了事情，事先跟她说好，也可以做好合理排班，并且双方都能满意。对于员工临时有急事的，她也提出，可以进行“调班申请”，让员工自行协商，然后写书面申请，交由主管签字确认、经理签字之后便可调班；这便避免了班次混乱或者引起其他人的不满。</a:t>
            </a:r>
            <a:endParaRPr lang="en-US" altLang="zh-CN" sz="1600" dirty="0" smtClean="0">
              <a:latin typeface="Georgia" pitchFamily="18" charset="0"/>
            </a:endParaRPr>
          </a:p>
          <a:p>
            <a:r>
              <a:rPr lang="en-US" altLang="zh-CN" sz="1600" dirty="0" smtClean="0">
                <a:latin typeface="Georgia" pitchFamily="18" charset="0"/>
              </a:rPr>
              <a:t>Secondly, I can proudly say that the duty roster in Security would be the most personal—except some uncertain circumstances resulting to adding manpower. Vera is in charge of the Duty roster arrangement; before she does that, she would print a blank table and tells associates to sign out which day they want to rest, and you can tell her if you have arrangement in which days; considering everyone would have an emergency sometimes, she put forward a procedure to apply for Shift Change—they can fill a form and with the approval of the supervisor and David Yang, they can change the shift, which is a good idea that can avoid the shift-disorder and others’ dissatisfaction.</a:t>
            </a:r>
            <a:endParaRPr lang="zh-CN"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endParaRPr lang="zh-CN"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9" name="Picture 3" descr="E:\员工照\staff photo all\800816.jpg"/>
          <p:cNvPicPr>
            <a:picLocks noChangeAspect="1" noChangeArrowheads="1"/>
          </p:cNvPicPr>
          <p:nvPr/>
        </p:nvPicPr>
        <p:blipFill>
          <a:blip r:embed="rId2" cstate="print"/>
          <a:srcRect/>
          <a:stretch>
            <a:fillRect/>
          </a:stretch>
        </p:blipFill>
        <p:spPr bwMode="auto">
          <a:xfrm>
            <a:off x="755576" y="980728"/>
            <a:ext cx="1368152" cy="1894947"/>
          </a:xfrm>
          <a:prstGeom prst="rect">
            <a:avLst/>
          </a:prstGeom>
          <a:noFill/>
        </p:spPr>
      </p:pic>
      <p:sp>
        <p:nvSpPr>
          <p:cNvPr id="10" name="Text Box 3"/>
          <p:cNvSpPr txBox="1">
            <a:spLocks noChangeArrowheads="1"/>
          </p:cNvSpPr>
          <p:nvPr/>
        </p:nvSpPr>
        <p:spPr bwMode="auto">
          <a:xfrm>
            <a:off x="467544" y="2996952"/>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Vera Zhong</a:t>
            </a:r>
          </a:p>
          <a:p>
            <a:pPr algn="ctr" fontAlgn="auto">
              <a:spcBef>
                <a:spcPts val="0"/>
              </a:spcBef>
              <a:spcAft>
                <a:spcPts val="0"/>
              </a:spcAft>
              <a:defRPr/>
            </a:pPr>
            <a:r>
              <a:rPr lang="zh-CN" altLang="en-US" sz="1100" dirty="0" smtClean="0">
                <a:solidFill>
                  <a:schemeClr val="tx1"/>
                </a:solidFill>
                <a:latin typeface="Georgia" pitchFamily="18" charset="0"/>
              </a:rPr>
              <a:t>钟晓纯</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Security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保安部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smtClean="0">
                <a:solidFill>
                  <a:schemeClr val="tx1"/>
                </a:solidFill>
                <a:latin typeface="Georgia" pitchFamily="18" charset="0"/>
              </a:rPr>
              <a:t>Administrative Assistant to Security</a:t>
            </a:r>
          </a:p>
          <a:p>
            <a:pPr algn="ctr" fontAlgn="auto">
              <a:spcBef>
                <a:spcPts val="0"/>
              </a:spcBef>
              <a:spcAft>
                <a:spcPts val="0"/>
              </a:spcAft>
              <a:defRPr/>
            </a:pPr>
            <a:r>
              <a:rPr lang="zh-CN" altLang="en-US" sz="1100" dirty="0" smtClean="0">
                <a:solidFill>
                  <a:schemeClr val="tx1"/>
                </a:solidFill>
                <a:latin typeface="Georgia" pitchFamily="18" charset="0"/>
              </a:rPr>
              <a:t>保安部行政助理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664973" y="273119"/>
            <a:ext cx="6598281"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March</a:t>
            </a:r>
          </a:p>
          <a:p>
            <a:pPr algn="ctr">
              <a:defRPr/>
            </a:pPr>
            <a:r>
              <a:rPr lang="zh-CN" altLang="en-US" sz="2000" b="1" dirty="0" smtClean="0">
                <a:latin typeface="Georgia" pitchFamily="18" charset="0"/>
              </a:rPr>
              <a:t>三月杰出关爱员工奖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411413" y="1125538"/>
            <a:ext cx="6588125" cy="4062651"/>
          </a:xfrm>
          <a:prstGeom prst="rect">
            <a:avLst/>
          </a:prstGeom>
          <a:noFill/>
          <a:ln w="9525">
            <a:noFill/>
            <a:miter lim="800000"/>
            <a:headEnd/>
            <a:tailEnd/>
          </a:ln>
        </p:spPr>
        <p:txBody>
          <a:bodyPr>
            <a:spAutoFit/>
          </a:bodyPr>
          <a:lstStyle/>
          <a:p>
            <a:r>
              <a:rPr lang="en-US" altLang="zh-CN" sz="1600" dirty="0" smtClean="0">
                <a:latin typeface="Georgia" pitchFamily="18" charset="0"/>
              </a:rPr>
              <a:t>        </a:t>
            </a:r>
            <a:r>
              <a:rPr lang="zh-CN" altLang="zh-CN" sz="1600" dirty="0" smtClean="0">
                <a:latin typeface="Georgia" pitchFamily="18" charset="0"/>
              </a:rPr>
              <a:t>除此之外，</a:t>
            </a:r>
            <a:r>
              <a:rPr lang="en-US" altLang="zh-CN" sz="1600" dirty="0" smtClean="0">
                <a:latin typeface="Georgia" pitchFamily="18" charset="0"/>
              </a:rPr>
              <a:t>Vera</a:t>
            </a:r>
            <a:r>
              <a:rPr lang="zh-CN" altLang="zh-CN" sz="1600" dirty="0" smtClean="0">
                <a:latin typeface="Georgia" pitchFamily="18" charset="0"/>
              </a:rPr>
              <a:t>还经常鼓励大家参加各种活动，比如</a:t>
            </a:r>
            <a:r>
              <a:rPr lang="en-US" altLang="zh-CN" sz="1600" dirty="0" smtClean="0">
                <a:latin typeface="Georgia" pitchFamily="18" charset="0"/>
              </a:rPr>
              <a:t>2</a:t>
            </a:r>
            <a:r>
              <a:rPr lang="zh-CN" altLang="zh-CN" sz="1600" dirty="0" smtClean="0">
                <a:latin typeface="Georgia" pitchFamily="18" charset="0"/>
              </a:rPr>
              <a:t>月份的联欢晚会；每次部门活动，她总会照顾每一个到场的人，不会让人觉得被冷落；她会细心的观察每一位员工，挖掘他们的优点和长处······因为这些让我们感动、感激的小事，我们提名钟晓纯“关爱员工奖”。</a:t>
            </a:r>
            <a:endParaRPr lang="en-US" altLang="zh-CN" sz="1600" dirty="0" smtClean="0">
              <a:latin typeface="Georgia" pitchFamily="18" charset="0"/>
            </a:endParaRPr>
          </a:p>
          <a:p>
            <a:r>
              <a:rPr lang="en-US" altLang="zh-CN" sz="1600" dirty="0" smtClean="0">
                <a:latin typeface="Georgia" pitchFamily="18" charset="0"/>
              </a:rPr>
              <a:t>Besides, </a:t>
            </a:r>
            <a:r>
              <a:rPr lang="en-US" altLang="zh-CN" sz="1600" dirty="0" smtClean="0">
                <a:latin typeface="Georgia" pitchFamily="18" charset="0"/>
              </a:rPr>
              <a:t>Vera always inspires partners to take part in various activities, such as the  spring festival gala evening; each time when we went out, she would take care everyone on spot, and never let someone alone; she would observe each associate and discover their advantages and strong points…. For all these moving and grateful things she has done, we nominate Vera Zhong.</a:t>
            </a:r>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r>
              <a:rPr lang="en-US" altLang="zh-CN" sz="1600" dirty="0" smtClean="0">
                <a:latin typeface="Georgia" pitchFamily="18" charset="0"/>
              </a:rPr>
              <a:t>       </a:t>
            </a:r>
            <a:endParaRPr lang="zh-CN"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9" name="Picture 3" descr="E:\员工照\staff photo all\800816.jpg"/>
          <p:cNvPicPr>
            <a:picLocks noChangeAspect="1" noChangeArrowheads="1"/>
          </p:cNvPicPr>
          <p:nvPr/>
        </p:nvPicPr>
        <p:blipFill>
          <a:blip r:embed="rId2" cstate="print"/>
          <a:srcRect/>
          <a:stretch>
            <a:fillRect/>
          </a:stretch>
        </p:blipFill>
        <p:spPr bwMode="auto">
          <a:xfrm>
            <a:off x="755576" y="980728"/>
            <a:ext cx="1368152" cy="1894947"/>
          </a:xfrm>
          <a:prstGeom prst="rect">
            <a:avLst/>
          </a:prstGeom>
          <a:noFill/>
        </p:spPr>
      </p:pic>
      <p:sp>
        <p:nvSpPr>
          <p:cNvPr id="10" name="Text Box 3"/>
          <p:cNvSpPr txBox="1">
            <a:spLocks noChangeArrowheads="1"/>
          </p:cNvSpPr>
          <p:nvPr/>
        </p:nvSpPr>
        <p:spPr bwMode="auto">
          <a:xfrm>
            <a:off x="467544" y="2996952"/>
            <a:ext cx="1872208"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Vera Zhong</a:t>
            </a:r>
          </a:p>
          <a:p>
            <a:pPr algn="ctr" fontAlgn="auto">
              <a:spcBef>
                <a:spcPts val="0"/>
              </a:spcBef>
              <a:spcAft>
                <a:spcPts val="0"/>
              </a:spcAft>
              <a:defRPr/>
            </a:pPr>
            <a:r>
              <a:rPr lang="zh-CN" altLang="en-US" sz="1100" dirty="0" smtClean="0">
                <a:solidFill>
                  <a:schemeClr val="tx1"/>
                </a:solidFill>
                <a:latin typeface="Georgia" pitchFamily="18" charset="0"/>
              </a:rPr>
              <a:t>钟晓纯</a:t>
            </a:r>
            <a:endParaRPr lang="en-US" altLang="zh-CN" sz="1100" dirty="0" smtClean="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1"/>
                </a:solidFill>
                <a:latin typeface="Georgia" pitchFamily="18" charset="0"/>
              </a:rPr>
              <a:t>Security </a:t>
            </a:r>
            <a:endParaRPr lang="en-US" altLang="zh-CN" sz="1100" dirty="0">
              <a:solidFill>
                <a:schemeClr val="tx1"/>
              </a:solidFill>
              <a:latin typeface="Georgia" pitchFamily="18" charset="0"/>
            </a:endParaRPr>
          </a:p>
          <a:p>
            <a:pPr algn="ctr" fontAlgn="auto">
              <a:spcBef>
                <a:spcPts val="0"/>
              </a:spcBef>
              <a:spcAft>
                <a:spcPts val="0"/>
              </a:spcAft>
              <a:defRPr/>
            </a:pPr>
            <a:r>
              <a:rPr lang="zh-CN" altLang="en-US" sz="1100" dirty="0" smtClean="0">
                <a:solidFill>
                  <a:schemeClr val="tx1"/>
                </a:solidFill>
                <a:latin typeface="Georgia" pitchFamily="18" charset="0"/>
              </a:rPr>
              <a:t>保安部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smtClean="0">
                <a:solidFill>
                  <a:schemeClr val="tx1"/>
                </a:solidFill>
                <a:latin typeface="Georgia" pitchFamily="18" charset="0"/>
              </a:rPr>
              <a:t>Administrative Assistant to Security</a:t>
            </a:r>
          </a:p>
          <a:p>
            <a:pPr algn="ctr" fontAlgn="auto">
              <a:spcBef>
                <a:spcPts val="0"/>
              </a:spcBef>
              <a:spcAft>
                <a:spcPts val="0"/>
              </a:spcAft>
              <a:defRPr/>
            </a:pPr>
            <a:r>
              <a:rPr lang="zh-CN" altLang="en-US" sz="1100" dirty="0" smtClean="0">
                <a:solidFill>
                  <a:schemeClr val="tx1"/>
                </a:solidFill>
                <a:latin typeface="Georgia" pitchFamily="18" charset="0"/>
              </a:rPr>
              <a:t>保安部行政助理</a:t>
            </a:r>
            <a:endParaRPr lang="en-US" altLang="zh-CN" sz="1100" dirty="0">
              <a:solidFill>
                <a:schemeClr val="tx1"/>
              </a:solidFill>
              <a:latin typeface="Georgia" pitchFamily="18" charset="0"/>
            </a:endParaRPr>
          </a:p>
        </p:txBody>
      </p:sp>
      <p:sp>
        <p:nvSpPr>
          <p:cNvPr id="7" name="矩形 6"/>
          <p:cNvSpPr/>
          <p:nvPr/>
        </p:nvSpPr>
        <p:spPr>
          <a:xfrm>
            <a:off x="1331913" y="5732463"/>
            <a:ext cx="6048375" cy="52387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p>
          <a:p>
            <a:pPr algn="ctr" fontAlgn="auto">
              <a:spcBef>
                <a:spcPts val="0"/>
              </a:spcBef>
              <a:spcAft>
                <a:spcPts val="0"/>
              </a:spcAft>
              <a:defRPr/>
            </a:pPr>
            <a:r>
              <a:rPr lang="en-US" altLang="zh-CN" sz="1400" dirty="0" smtClean="0">
                <a:latin typeface="Georgia" pitchFamily="18" charset="0"/>
              </a:rPr>
              <a:t>Allen Li </a:t>
            </a:r>
            <a:r>
              <a:rPr lang="zh-CN" altLang="en-US" sz="1400" dirty="0" smtClean="0">
                <a:latin typeface="Georgia" pitchFamily="18" charset="0"/>
              </a:rPr>
              <a:t>李安太</a:t>
            </a:r>
            <a:r>
              <a:rPr kumimoji="1" lang="en-US" altLang="zh-CN" sz="1400" dirty="0" smtClean="0">
                <a:solidFill>
                  <a:schemeClr val="tx1"/>
                </a:solidFill>
                <a:latin typeface="Georgia" pitchFamily="18" charset="0"/>
              </a:rPr>
              <a:t>, Asst. Security Manager</a:t>
            </a:r>
            <a:r>
              <a:rPr kumimoji="1" lang="zh-CN" altLang="en-US" sz="1400" dirty="0" smtClean="0">
                <a:solidFill>
                  <a:schemeClr val="tx1"/>
                </a:solidFill>
                <a:latin typeface="Georgia" pitchFamily="18" charset="0"/>
              </a:rPr>
              <a:t>保安部副经理</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31" name="Picture 4" descr="E:\员工照\staff photo all\T60167.jpg"/>
          <p:cNvPicPr>
            <a:picLocks noChangeAspect="1" noChangeArrowheads="1"/>
          </p:cNvPicPr>
          <p:nvPr/>
        </p:nvPicPr>
        <p:blipFill>
          <a:blip r:embed="rId2" cstate="print"/>
          <a:srcRect/>
          <a:stretch>
            <a:fillRect/>
          </a:stretch>
        </p:blipFill>
        <p:spPr bwMode="auto">
          <a:xfrm>
            <a:off x="3851920" y="1916832"/>
            <a:ext cx="1401762" cy="1871662"/>
          </a:xfrm>
          <a:prstGeom prst="rect">
            <a:avLst/>
          </a:prstGeom>
          <a:noFill/>
          <a:ln w="9525">
            <a:noFill/>
            <a:miter lim="800000"/>
            <a:headEnd/>
            <a:tailEnd/>
          </a:ln>
        </p:spPr>
      </p:pic>
      <p:sp>
        <p:nvSpPr>
          <p:cNvPr id="2" name="Text Box 3"/>
          <p:cNvSpPr txBox="1">
            <a:spLocks noChangeArrowheads="1"/>
          </p:cNvSpPr>
          <p:nvPr/>
        </p:nvSpPr>
        <p:spPr bwMode="auto">
          <a:xfrm>
            <a:off x="3634854" y="4005064"/>
            <a:ext cx="1873250" cy="129540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altLang="zh-CN" sz="1100" dirty="0">
                <a:solidFill>
                  <a:schemeClr val="tx1"/>
                </a:solidFill>
                <a:latin typeface="Georgia" pitchFamily="18" charset="0"/>
              </a:rPr>
              <a:t>Merry Li</a:t>
            </a:r>
          </a:p>
          <a:p>
            <a:pPr algn="ctr" fontAlgn="auto">
              <a:spcBef>
                <a:spcPts val="0"/>
              </a:spcBef>
              <a:spcAft>
                <a:spcPts val="0"/>
              </a:spcAft>
              <a:defRPr/>
            </a:pPr>
            <a:r>
              <a:rPr lang="zh-CN" altLang="en-US" sz="1100" dirty="0">
                <a:solidFill>
                  <a:schemeClr val="tx1"/>
                </a:solidFill>
                <a:latin typeface="Georgia" pitchFamily="18" charset="0"/>
              </a:rPr>
              <a:t>李梅芳</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a:solidFill>
                  <a:schemeClr val="tx1"/>
                </a:solidFill>
                <a:latin typeface="Georgia" pitchFamily="18" charset="0"/>
              </a:rPr>
              <a:t>F&amp;B </a:t>
            </a:r>
          </a:p>
          <a:p>
            <a:pPr algn="ctr" fontAlgn="auto">
              <a:spcBef>
                <a:spcPts val="0"/>
              </a:spcBef>
              <a:spcAft>
                <a:spcPts val="0"/>
              </a:spcAft>
              <a:defRPr/>
            </a:pPr>
            <a:r>
              <a:rPr lang="zh-CN" altLang="en-US" sz="1100" dirty="0">
                <a:solidFill>
                  <a:schemeClr val="tx1"/>
                </a:solidFill>
                <a:latin typeface="Georgia" pitchFamily="18" charset="0"/>
              </a:rPr>
              <a:t>餐饮部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a:solidFill>
                  <a:schemeClr val="tx1"/>
                </a:solidFill>
                <a:latin typeface="Georgia" pitchFamily="18" charset="0"/>
              </a:rPr>
              <a:t>Student Trainee – SeasonalTaste</a:t>
            </a:r>
          </a:p>
          <a:p>
            <a:pPr algn="ctr" fontAlgn="auto">
              <a:spcBef>
                <a:spcPts val="0"/>
              </a:spcBef>
              <a:spcAft>
                <a:spcPts val="0"/>
              </a:spcAft>
              <a:defRPr/>
            </a:pPr>
            <a:r>
              <a:rPr lang="zh-CN" altLang="en-US" sz="1100" dirty="0">
                <a:solidFill>
                  <a:schemeClr val="tx1"/>
                </a:solidFill>
                <a:latin typeface="Georgia" pitchFamily="18" charset="0"/>
              </a:rPr>
              <a:t>知味西餐厅实习生</a:t>
            </a:r>
            <a:endParaRPr lang="en-US" altLang="zh-CN" sz="1100" dirty="0">
              <a:solidFill>
                <a:schemeClr val="tx1"/>
              </a:solidFill>
              <a:latin typeface="Georgia" pitchFamily="18" charset="0"/>
            </a:endParaRPr>
          </a:p>
        </p:txBody>
      </p:sp>
      <p:sp>
        <p:nvSpPr>
          <p:cNvPr id="7" name="Rectangle 4"/>
          <p:cNvSpPr>
            <a:spLocks noChangeArrowheads="1"/>
          </p:cNvSpPr>
          <p:nvPr/>
        </p:nvSpPr>
        <p:spPr bwMode="auto">
          <a:xfrm>
            <a:off x="1583184" y="692696"/>
            <a:ext cx="6109366"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a:solidFill>
                  <a:schemeClr val="tx1"/>
                </a:solidFill>
                <a:latin typeface="Georgia" pitchFamily="18" charset="0"/>
              </a:rPr>
              <a:t>Outstanding </a:t>
            </a:r>
            <a:r>
              <a:rPr kumimoji="1" lang="en-US" altLang="zh-CN" sz="2000" b="1" dirty="0" smtClean="0">
                <a:solidFill>
                  <a:schemeClr val="tx1"/>
                </a:solidFill>
                <a:latin typeface="Georgia" pitchFamily="18" charset="0"/>
              </a:rPr>
              <a:t>Cares </a:t>
            </a:r>
            <a:r>
              <a:rPr kumimoji="1" lang="en-US" altLang="zh-CN" sz="2000" b="1" dirty="0">
                <a:solidFill>
                  <a:schemeClr val="tx1"/>
                </a:solidFill>
                <a:latin typeface="Georgia" pitchFamily="18" charset="0"/>
              </a:rPr>
              <a:t>for </a:t>
            </a:r>
            <a:r>
              <a:rPr kumimoji="1" lang="en-US" altLang="zh-CN" sz="2000" b="1" dirty="0" smtClean="0">
                <a:solidFill>
                  <a:schemeClr val="tx1"/>
                </a:solidFill>
                <a:latin typeface="Georgia" pitchFamily="18" charset="0"/>
              </a:rPr>
              <a:t>Guest Award </a:t>
            </a:r>
            <a:r>
              <a:rPr kumimoji="1" lang="en-US" altLang="zh-CN" sz="2000" b="1" dirty="0" smtClean="0">
                <a:solidFill>
                  <a:schemeClr val="tx1"/>
                </a:solidFill>
                <a:latin typeface="Georgia" pitchFamily="18" charset="0"/>
              </a:rPr>
              <a:t>of March</a:t>
            </a:r>
            <a:endParaRPr kumimoji="1" lang="en-US" altLang="zh-CN" sz="2000" b="1" dirty="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三</a:t>
            </a:r>
            <a:r>
              <a:rPr lang="zh-CN" altLang="en-US" sz="2000" b="1" dirty="0" smtClean="0">
                <a:solidFill>
                  <a:schemeClr val="tx1"/>
                </a:solidFill>
                <a:latin typeface="Georgia" pitchFamily="18" charset="0"/>
              </a:rPr>
              <a:t>月</a:t>
            </a:r>
            <a:r>
              <a:rPr lang="zh-CN" altLang="en-US" sz="2000" b="1" dirty="0" smtClean="0">
                <a:solidFill>
                  <a:schemeClr val="tx1"/>
                </a:solidFill>
                <a:latin typeface="Georgia" pitchFamily="18" charset="0"/>
              </a:rPr>
              <a:t>杰出关爱客人奖</a:t>
            </a:r>
            <a:endParaRPr lang="zh-CN" altLang="en-US" sz="2000" b="1"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051720" y="1123285"/>
            <a:ext cx="6840760" cy="5678478"/>
          </a:xfrm>
          <a:prstGeom prst="rect">
            <a:avLst/>
          </a:prstGeom>
          <a:noFill/>
          <a:ln w="9525">
            <a:noFill/>
            <a:miter lim="800000"/>
            <a:headEnd/>
            <a:tailEnd/>
          </a:ln>
        </p:spPr>
        <p:txBody>
          <a:bodyPr wrap="square">
            <a:spAutoFit/>
          </a:bodyPr>
          <a:lstStyle/>
          <a:p>
            <a:r>
              <a:rPr lang="zh-CN" altLang="en-US" sz="1600" dirty="0" smtClean="0">
                <a:latin typeface="Georgia" pitchFamily="18" charset="0"/>
              </a:rPr>
              <a:t>        李</a:t>
            </a:r>
            <a:r>
              <a:rPr lang="zh-CN" altLang="en-US" sz="1600" dirty="0">
                <a:latin typeface="Georgia" pitchFamily="18" charset="0"/>
              </a:rPr>
              <a:t>梅芳是西餐厅的一名实习生，她从来西餐厅第一天开始，每天脸上都洋溢着阳光的笑容。不管多忙多累，她不论是对同事还是客人都非常的用心和真诚。在</a:t>
            </a:r>
            <a:r>
              <a:rPr lang="en-US" altLang="zh-CN" sz="1600" dirty="0">
                <a:latin typeface="Georgia" pitchFamily="18" charset="0"/>
              </a:rPr>
              <a:t>3</a:t>
            </a:r>
            <a:r>
              <a:rPr lang="zh-CN" altLang="en-US" sz="1600" dirty="0">
                <a:latin typeface="Georgia" pitchFamily="18" charset="0"/>
              </a:rPr>
              <a:t>月期间，我们酒店有好些外国客人都是住</a:t>
            </a:r>
            <a:r>
              <a:rPr lang="en-US" altLang="zh-CN" sz="1600" dirty="0">
                <a:latin typeface="Georgia" pitchFamily="18" charset="0"/>
              </a:rPr>
              <a:t>4-5</a:t>
            </a:r>
            <a:r>
              <a:rPr lang="zh-CN" altLang="en-US" sz="1600" dirty="0">
                <a:latin typeface="Georgia" pitchFamily="18" charset="0"/>
              </a:rPr>
              <a:t>天的，有一位</a:t>
            </a:r>
            <a:r>
              <a:rPr lang="en-US" altLang="zh-CN" sz="1600" dirty="0">
                <a:latin typeface="Georgia" pitchFamily="18" charset="0"/>
              </a:rPr>
              <a:t>Ms Paul</a:t>
            </a:r>
            <a:r>
              <a:rPr lang="zh-CN" altLang="en-US" sz="1600" dirty="0">
                <a:latin typeface="Georgia" pitchFamily="18" charset="0"/>
              </a:rPr>
              <a:t>的女士，她和</a:t>
            </a:r>
            <a:r>
              <a:rPr lang="en-US" altLang="zh-CN" sz="1600" dirty="0">
                <a:latin typeface="Georgia" pitchFamily="18" charset="0"/>
              </a:rPr>
              <a:t>3</a:t>
            </a:r>
            <a:r>
              <a:rPr lang="zh-CN" altLang="en-US" sz="1600" dirty="0">
                <a:latin typeface="Georgia" pitchFamily="18" charset="0"/>
              </a:rPr>
              <a:t>个朋友从</a:t>
            </a:r>
            <a:r>
              <a:rPr lang="en-US" altLang="zh-CN" sz="1600" dirty="0">
                <a:latin typeface="Georgia" pitchFamily="18" charset="0"/>
              </a:rPr>
              <a:t>3</a:t>
            </a:r>
            <a:r>
              <a:rPr lang="zh-CN" altLang="en-US" sz="1600" dirty="0">
                <a:latin typeface="Georgia" pitchFamily="18" charset="0"/>
              </a:rPr>
              <a:t>月</a:t>
            </a:r>
            <a:r>
              <a:rPr lang="en-US" altLang="zh-CN" sz="1600" dirty="0">
                <a:latin typeface="Georgia" pitchFamily="18" charset="0"/>
              </a:rPr>
              <a:t>6</a:t>
            </a:r>
            <a:r>
              <a:rPr lang="zh-CN" altLang="en-US" sz="1600" dirty="0">
                <a:latin typeface="Georgia" pitchFamily="18" charset="0"/>
              </a:rPr>
              <a:t>号住到</a:t>
            </a:r>
            <a:r>
              <a:rPr lang="en-US" altLang="zh-CN" sz="1600" dirty="0">
                <a:latin typeface="Georgia" pitchFamily="18" charset="0"/>
              </a:rPr>
              <a:t>3</a:t>
            </a:r>
            <a:r>
              <a:rPr lang="zh-CN" altLang="en-US" sz="1600" dirty="0">
                <a:latin typeface="Georgia" pitchFamily="18" charset="0"/>
              </a:rPr>
              <a:t>月</a:t>
            </a:r>
            <a:r>
              <a:rPr lang="en-US" altLang="zh-CN" sz="1600" dirty="0">
                <a:latin typeface="Georgia" pitchFamily="18" charset="0"/>
              </a:rPr>
              <a:t>11</a:t>
            </a:r>
            <a:r>
              <a:rPr lang="zh-CN" altLang="en-US" sz="1600" dirty="0">
                <a:latin typeface="Georgia" pitchFamily="18" charset="0"/>
              </a:rPr>
              <a:t>号，第一天来西餐厅用早餐的时候，刚好坐在了</a:t>
            </a:r>
            <a:r>
              <a:rPr lang="en-US" altLang="zh-CN" sz="1600" dirty="0">
                <a:latin typeface="Georgia" pitchFamily="18" charset="0"/>
              </a:rPr>
              <a:t>merry</a:t>
            </a:r>
            <a:r>
              <a:rPr lang="zh-CN" altLang="en-US" sz="1600" dirty="0">
                <a:latin typeface="Georgia" pitchFamily="18" charset="0"/>
              </a:rPr>
              <a:t>所看的区域，</a:t>
            </a:r>
            <a:r>
              <a:rPr lang="en-US" altLang="zh-CN" sz="1600" dirty="0">
                <a:latin typeface="Georgia" pitchFamily="18" charset="0"/>
              </a:rPr>
              <a:t>merry</a:t>
            </a:r>
            <a:r>
              <a:rPr lang="zh-CN" altLang="en-US" sz="1600" dirty="0">
                <a:latin typeface="Georgia" pitchFamily="18" charset="0"/>
              </a:rPr>
              <a:t>很有礼貌的的跟她打招呼，</a:t>
            </a:r>
            <a:r>
              <a:rPr lang="en-US" altLang="zh-CN" sz="1600" dirty="0">
                <a:latin typeface="Georgia" pitchFamily="18" charset="0"/>
              </a:rPr>
              <a:t>merry</a:t>
            </a:r>
            <a:r>
              <a:rPr lang="zh-CN" altLang="en-US" sz="1600" dirty="0">
                <a:latin typeface="Georgia" pitchFamily="18" charset="0"/>
              </a:rPr>
              <a:t>问她喝点咖啡还是茶，</a:t>
            </a:r>
            <a:r>
              <a:rPr lang="en-US" altLang="zh-CN" sz="1600" dirty="0">
                <a:latin typeface="Georgia" pitchFamily="18" charset="0"/>
              </a:rPr>
              <a:t>Ms Paul</a:t>
            </a:r>
            <a:r>
              <a:rPr lang="zh-CN" altLang="en-US" sz="1600" dirty="0">
                <a:latin typeface="Georgia" pitchFamily="18" charset="0"/>
              </a:rPr>
              <a:t>告诉</a:t>
            </a:r>
            <a:r>
              <a:rPr lang="en-US" altLang="zh-CN" sz="1600" dirty="0">
                <a:latin typeface="Georgia" pitchFamily="18" charset="0"/>
              </a:rPr>
              <a:t>merry</a:t>
            </a:r>
            <a:r>
              <a:rPr lang="zh-CN" altLang="en-US" sz="1600" dirty="0">
                <a:latin typeface="Georgia" pitchFamily="18" charset="0"/>
              </a:rPr>
              <a:t>她喝</a:t>
            </a:r>
            <a:r>
              <a:rPr lang="en-US" altLang="zh-CN" sz="1600" dirty="0">
                <a:latin typeface="Georgia" pitchFamily="18" charset="0"/>
              </a:rPr>
              <a:t>Double Espresso</a:t>
            </a:r>
            <a:r>
              <a:rPr lang="zh-CN" altLang="en-US" sz="1600" dirty="0">
                <a:latin typeface="Georgia" pitchFamily="18" charset="0"/>
              </a:rPr>
              <a:t>，但是需要配豆奶，并且需要保留桌子上的大的马克杯，</a:t>
            </a:r>
            <a:r>
              <a:rPr lang="en-US" altLang="zh-CN" sz="1600" dirty="0">
                <a:latin typeface="Georgia" pitchFamily="18" charset="0"/>
              </a:rPr>
              <a:t>Merry</a:t>
            </a:r>
            <a:r>
              <a:rPr lang="zh-CN" altLang="en-US" sz="1600" dirty="0">
                <a:latin typeface="Georgia" pitchFamily="18" charset="0"/>
              </a:rPr>
              <a:t>应了客人的要求后，还记下了客人的特殊要求，在整个用餐过程中，</a:t>
            </a:r>
            <a:r>
              <a:rPr lang="en-US" altLang="zh-CN" sz="1600" dirty="0">
                <a:latin typeface="Georgia" pitchFamily="18" charset="0"/>
              </a:rPr>
              <a:t>Merry</a:t>
            </a:r>
            <a:r>
              <a:rPr lang="zh-CN" altLang="en-US" sz="1600" dirty="0">
                <a:latin typeface="Georgia" pitchFamily="18" charset="0"/>
              </a:rPr>
              <a:t>还了解到</a:t>
            </a:r>
            <a:r>
              <a:rPr lang="en-US" altLang="zh-CN" sz="1600" dirty="0">
                <a:latin typeface="Georgia" pitchFamily="18" charset="0"/>
              </a:rPr>
              <a:t>Ms Paul</a:t>
            </a:r>
            <a:r>
              <a:rPr lang="zh-CN" altLang="en-US" sz="1600" dirty="0">
                <a:latin typeface="Georgia" pitchFamily="18" charset="0"/>
              </a:rPr>
              <a:t>另外的一些特殊要求，客人每天早餐都要一叠</a:t>
            </a:r>
            <a:r>
              <a:rPr lang="en-US" altLang="zh-CN" sz="1600" dirty="0">
                <a:latin typeface="Georgia" pitchFamily="18" charset="0"/>
              </a:rPr>
              <a:t>Olive Oil</a:t>
            </a:r>
            <a:r>
              <a:rPr lang="zh-CN" altLang="en-US" sz="1600" dirty="0">
                <a:latin typeface="Georgia" pitchFamily="18" charset="0"/>
              </a:rPr>
              <a:t>，火腿只要庄园火腿</a:t>
            </a:r>
            <a:r>
              <a:rPr lang="zh-CN" altLang="en-US" sz="1600" dirty="0" smtClean="0">
                <a:latin typeface="Georgia" pitchFamily="18" charset="0"/>
              </a:rPr>
              <a:t>。</a:t>
            </a:r>
            <a:endParaRPr lang="en-US" altLang="zh-CN" sz="1600" dirty="0" smtClean="0">
              <a:latin typeface="Georgia" pitchFamily="18" charset="0"/>
            </a:endParaRPr>
          </a:p>
          <a:p>
            <a:r>
              <a:rPr lang="en-US" altLang="zh-CN" sz="1600" dirty="0" smtClean="0">
                <a:latin typeface="Georgia" pitchFamily="18" charset="0"/>
              </a:rPr>
              <a:t>Merry is a Seasonal Tastes Trainee, whenever you saw her, she always smile! During March, we had some LSG who stayed here for 4-6 days, one of the guest is Ms Paul, stay here with her 3 friends from Mar 6th-11th, first time Ms Paul came Seasonal Tastes for breakfast, she sat in Mary's  Area, Merry gave a warm greeting, ask she need coffee or tea, Ms Paul need a Double Espresso with soy milk and need one more empty glass on the table, Merry offer all the thing her need and remember the special request in mind.</a:t>
            </a:r>
          </a:p>
          <a:p>
            <a:endParaRPr lang="en-US" altLang="zh-CN" sz="1600" dirty="0" smtClean="0">
              <a:latin typeface="Georgia" pitchFamily="18" charset="0"/>
            </a:endParaRPr>
          </a:p>
          <a:p>
            <a:endParaRPr lang="en-US" altLang="zh-CN" sz="1500" dirty="0" smtClean="0">
              <a:latin typeface="Georgia" pitchFamily="18" charset="0"/>
            </a:endParaRPr>
          </a:p>
          <a:p>
            <a:endParaRPr lang="en-US" altLang="zh-CN" sz="1600" dirty="0" smtClean="0">
              <a:latin typeface="Georgia" pitchFamily="18" charset="0"/>
            </a:endParaRPr>
          </a:p>
          <a:p>
            <a:endParaRPr lang="en-US" altLang="zh-CN" sz="1400" dirty="0" smtClean="0">
              <a:latin typeface="Georgia" pitchFamily="18" charset="0"/>
            </a:endParaRPr>
          </a:p>
          <a:p>
            <a:endParaRPr lang="zh-CN" altLang="zh-CN" sz="1400" dirty="0">
              <a:latin typeface="Georgia" pitchFamily="18" charset="0"/>
            </a:endParaRPr>
          </a:p>
        </p:txBody>
      </p:sp>
      <p:sp>
        <p:nvSpPr>
          <p:cNvPr id="78850" name="Rectangle 4"/>
          <p:cNvSpPr>
            <a:spLocks noChangeArrowheads="1"/>
          </p:cNvSpPr>
          <p:nvPr/>
        </p:nvSpPr>
        <p:spPr bwMode="auto">
          <a:xfrm>
            <a:off x="1867361" y="188982"/>
            <a:ext cx="6109366"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March</a:t>
            </a:r>
          </a:p>
          <a:p>
            <a:pPr algn="ctr">
              <a:defRPr/>
            </a:pPr>
            <a:r>
              <a:rPr lang="zh-CN" altLang="en-US" sz="2000" b="1" dirty="0" smtClean="0">
                <a:latin typeface="Georgia" pitchFamily="18" charset="0"/>
              </a:rPr>
              <a:t>三月杰出关爱客人奖</a:t>
            </a:r>
            <a:endParaRPr lang="zh-CN" altLang="en-US" sz="2000" b="1" dirty="0">
              <a:latin typeface="Georgia" pitchFamily="18" charset="0"/>
            </a:endParaRPr>
          </a:p>
        </p:txBody>
      </p:sp>
      <p:pic>
        <p:nvPicPr>
          <p:cNvPr id="78854" name="Picture 4" descr="E:\员工照\staff photo all\T60167.jpg"/>
          <p:cNvPicPr>
            <a:picLocks noChangeAspect="1" noChangeArrowheads="1"/>
          </p:cNvPicPr>
          <p:nvPr/>
        </p:nvPicPr>
        <p:blipFill>
          <a:blip r:embed="rId2" cstate="print"/>
          <a:srcRect/>
          <a:stretch>
            <a:fillRect/>
          </a:stretch>
        </p:blipFill>
        <p:spPr bwMode="auto">
          <a:xfrm>
            <a:off x="539552" y="1125538"/>
            <a:ext cx="1401762" cy="1871662"/>
          </a:xfrm>
          <a:prstGeom prst="rect">
            <a:avLst/>
          </a:prstGeom>
          <a:noFill/>
          <a:ln w="9525">
            <a:noFill/>
            <a:miter lim="800000"/>
            <a:headEnd/>
            <a:tailEnd/>
          </a:ln>
        </p:spPr>
      </p:pic>
      <p:sp>
        <p:nvSpPr>
          <p:cNvPr id="9" name="Text Box 3"/>
          <p:cNvSpPr txBox="1">
            <a:spLocks noChangeArrowheads="1"/>
          </p:cNvSpPr>
          <p:nvPr/>
        </p:nvSpPr>
        <p:spPr bwMode="auto">
          <a:xfrm>
            <a:off x="323528" y="3141663"/>
            <a:ext cx="1728192" cy="129540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a:solidFill>
                  <a:schemeClr val="tx1"/>
                </a:solidFill>
                <a:latin typeface="Georgia" pitchFamily="18" charset="0"/>
              </a:rPr>
              <a:t>Merry Li</a:t>
            </a:r>
          </a:p>
          <a:p>
            <a:pPr algn="ctr" fontAlgn="auto">
              <a:spcBef>
                <a:spcPts val="0"/>
              </a:spcBef>
              <a:spcAft>
                <a:spcPts val="0"/>
              </a:spcAft>
              <a:defRPr/>
            </a:pPr>
            <a:r>
              <a:rPr lang="zh-CN" altLang="en-US" sz="1100" dirty="0">
                <a:solidFill>
                  <a:schemeClr val="tx1"/>
                </a:solidFill>
                <a:latin typeface="Georgia" pitchFamily="18" charset="0"/>
              </a:rPr>
              <a:t>李梅芳</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a:solidFill>
                  <a:schemeClr val="tx1"/>
                </a:solidFill>
                <a:latin typeface="Georgia" pitchFamily="18" charset="0"/>
              </a:rPr>
              <a:t>F&amp;B </a:t>
            </a:r>
          </a:p>
          <a:p>
            <a:pPr algn="ctr" fontAlgn="auto">
              <a:spcBef>
                <a:spcPts val="0"/>
              </a:spcBef>
              <a:spcAft>
                <a:spcPts val="0"/>
              </a:spcAft>
              <a:defRPr/>
            </a:pPr>
            <a:r>
              <a:rPr lang="zh-CN" altLang="en-US" sz="1100" dirty="0">
                <a:solidFill>
                  <a:schemeClr val="tx1"/>
                </a:solidFill>
                <a:latin typeface="Georgia" pitchFamily="18" charset="0"/>
              </a:rPr>
              <a:t>餐饮部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a:solidFill>
                  <a:schemeClr val="tx1"/>
                </a:solidFill>
                <a:latin typeface="Georgia" pitchFamily="18" charset="0"/>
              </a:rPr>
              <a:t>Student Trainee – SeasonalTaste</a:t>
            </a:r>
          </a:p>
          <a:p>
            <a:pPr algn="ctr" fontAlgn="auto">
              <a:spcBef>
                <a:spcPts val="0"/>
              </a:spcBef>
              <a:spcAft>
                <a:spcPts val="0"/>
              </a:spcAft>
              <a:defRPr/>
            </a:pPr>
            <a:r>
              <a:rPr lang="zh-CN" altLang="en-US" sz="1100" dirty="0">
                <a:solidFill>
                  <a:schemeClr val="tx1"/>
                </a:solidFill>
                <a:latin typeface="Georgia" pitchFamily="18" charset="0"/>
              </a:rPr>
              <a:t>知味西餐厅实习生</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051720" y="1123285"/>
            <a:ext cx="6840760" cy="5432256"/>
          </a:xfrm>
          <a:prstGeom prst="rect">
            <a:avLst/>
          </a:prstGeom>
          <a:noFill/>
          <a:ln w="9525">
            <a:noFill/>
            <a:miter lim="800000"/>
            <a:headEnd/>
            <a:tailEnd/>
          </a:ln>
        </p:spPr>
        <p:txBody>
          <a:bodyPr wrap="square">
            <a:spAutoFit/>
          </a:bodyPr>
          <a:lstStyle/>
          <a:p>
            <a:r>
              <a:rPr lang="zh-CN" altLang="en-US" sz="1600" dirty="0" smtClean="0">
                <a:latin typeface="Georgia" pitchFamily="18" charset="0"/>
              </a:rPr>
              <a:t>        </a:t>
            </a:r>
            <a:r>
              <a:rPr lang="en-US" altLang="zh-CN" sz="1600" dirty="0" smtClean="0">
                <a:latin typeface="Georgia" pitchFamily="18" charset="0"/>
              </a:rPr>
              <a:t>Merry</a:t>
            </a:r>
            <a:r>
              <a:rPr lang="zh-CN" altLang="en-US" sz="1600" dirty="0" smtClean="0">
                <a:latin typeface="Georgia" pitchFamily="18" charset="0"/>
              </a:rPr>
              <a:t>不仅记下了</a:t>
            </a:r>
            <a:r>
              <a:rPr lang="en-US" altLang="zh-CN" sz="1600" dirty="0" smtClean="0">
                <a:latin typeface="Georgia" pitchFamily="18" charset="0"/>
              </a:rPr>
              <a:t>Ms Paul</a:t>
            </a:r>
            <a:r>
              <a:rPr lang="zh-CN" altLang="en-US" sz="1600" dirty="0" smtClean="0">
                <a:latin typeface="Georgia" pitchFamily="18" charset="0"/>
              </a:rPr>
              <a:t>的特殊要求，还分享给了其他同事，接下来的几天，每天早上</a:t>
            </a:r>
            <a:r>
              <a:rPr lang="en-US" altLang="zh-CN" sz="1600" dirty="0" smtClean="0">
                <a:latin typeface="Georgia" pitchFamily="18" charset="0"/>
              </a:rPr>
              <a:t>Ms Paul</a:t>
            </a:r>
            <a:r>
              <a:rPr lang="zh-CN" altLang="en-US" sz="1600" dirty="0" smtClean="0">
                <a:latin typeface="Georgia" pitchFamily="18" charset="0"/>
              </a:rPr>
              <a:t>来用早餐的时候，只要是坐在</a:t>
            </a:r>
            <a:r>
              <a:rPr lang="en-US" altLang="zh-CN" sz="1600" dirty="0" smtClean="0">
                <a:latin typeface="Georgia" pitchFamily="18" charset="0"/>
              </a:rPr>
              <a:t>Merry</a:t>
            </a:r>
            <a:r>
              <a:rPr lang="zh-CN" altLang="en-US" sz="1600" dirty="0" smtClean="0">
                <a:latin typeface="Georgia" pitchFamily="18" charset="0"/>
              </a:rPr>
              <a:t>所负责的区域，她都主动去帮客人拿那些特殊要求的食品。</a:t>
            </a:r>
            <a:endParaRPr lang="en-US" altLang="zh-CN" sz="1600" dirty="0" smtClean="0">
              <a:latin typeface="Georgia" pitchFamily="18" charset="0"/>
            </a:endParaRPr>
          </a:p>
          <a:p>
            <a:r>
              <a:rPr lang="en-US" altLang="zh-CN" sz="1600" dirty="0" smtClean="0">
                <a:latin typeface="Georgia" pitchFamily="18" charset="0"/>
              </a:rPr>
              <a:t>During the dinning time, Merry knew Ms Paul has special request, she need some olive oil and ham. Merry share the information with other associates, when Ms Paul came for breakfast and sat in the </a:t>
            </a:r>
            <a:r>
              <a:rPr lang="en-US" altLang="zh-CN" sz="1600" dirty="0" err="1" smtClean="0">
                <a:latin typeface="Georgia" pitchFamily="18" charset="0"/>
              </a:rPr>
              <a:t>Merrry's</a:t>
            </a:r>
            <a:r>
              <a:rPr lang="en-US" altLang="zh-CN" sz="1600" dirty="0" smtClean="0">
                <a:latin typeface="Georgia" pitchFamily="18" charset="0"/>
              </a:rPr>
              <a:t> </a:t>
            </a:r>
            <a:r>
              <a:rPr lang="en-US" altLang="zh-CN" sz="1600" dirty="0" smtClean="0">
                <a:latin typeface="Georgia" pitchFamily="18" charset="0"/>
              </a:rPr>
              <a:t>area, Merry will bring these thing for her.</a:t>
            </a:r>
          </a:p>
          <a:p>
            <a:endParaRPr lang="en-US" altLang="zh-CN" sz="1600" dirty="0" smtClean="0">
              <a:latin typeface="Georgia" pitchFamily="18" charset="0"/>
            </a:endParaRPr>
          </a:p>
          <a:p>
            <a:r>
              <a:rPr lang="en-US" altLang="zh-CN" sz="1600" dirty="0" smtClean="0">
                <a:latin typeface="Georgia" pitchFamily="18" charset="0"/>
              </a:rPr>
              <a:t>         3</a:t>
            </a:r>
            <a:r>
              <a:rPr lang="zh-CN" altLang="en-US" sz="1600" dirty="0" smtClean="0">
                <a:latin typeface="Georgia" pitchFamily="18" charset="0"/>
              </a:rPr>
              <a:t>月</a:t>
            </a:r>
            <a:r>
              <a:rPr lang="en-US" altLang="zh-CN" sz="1600" dirty="0" smtClean="0">
                <a:latin typeface="Georgia" pitchFamily="18" charset="0"/>
              </a:rPr>
              <a:t>10</a:t>
            </a:r>
            <a:r>
              <a:rPr lang="zh-CN" altLang="en-US" sz="1600" dirty="0" smtClean="0">
                <a:latin typeface="Georgia" pitchFamily="18" charset="0"/>
              </a:rPr>
              <a:t>号早餐的时候，</a:t>
            </a:r>
            <a:r>
              <a:rPr lang="en-US" altLang="zh-CN" sz="1600" dirty="0" smtClean="0">
                <a:latin typeface="Georgia" pitchFamily="18" charset="0"/>
              </a:rPr>
              <a:t>Ms Paul</a:t>
            </a:r>
            <a:r>
              <a:rPr lang="zh-CN" altLang="en-US" sz="1600" dirty="0" smtClean="0">
                <a:latin typeface="Georgia" pitchFamily="18" charset="0"/>
              </a:rPr>
              <a:t>没有坐在</a:t>
            </a:r>
            <a:r>
              <a:rPr lang="en-US" altLang="zh-CN" sz="1600" dirty="0" smtClean="0">
                <a:latin typeface="Georgia" pitchFamily="18" charset="0"/>
              </a:rPr>
              <a:t>Merry</a:t>
            </a:r>
            <a:r>
              <a:rPr lang="zh-CN" altLang="en-US" sz="1600" dirty="0" smtClean="0">
                <a:latin typeface="Georgia" pitchFamily="18" charset="0"/>
              </a:rPr>
              <a:t>所服务的区域，</a:t>
            </a:r>
            <a:r>
              <a:rPr lang="en-US" altLang="zh-CN" sz="1600" dirty="0" smtClean="0">
                <a:latin typeface="Georgia" pitchFamily="18" charset="0"/>
              </a:rPr>
              <a:t>Merry</a:t>
            </a:r>
            <a:r>
              <a:rPr lang="zh-CN" altLang="en-US" sz="1600" dirty="0" smtClean="0">
                <a:latin typeface="Georgia" pitchFamily="18" charset="0"/>
              </a:rPr>
              <a:t>看见她来了，在对讲机里提醒看区的同事帮</a:t>
            </a:r>
            <a:r>
              <a:rPr lang="en-US" altLang="zh-CN" sz="1600" dirty="0" smtClean="0">
                <a:latin typeface="Georgia" pitchFamily="18" charset="0"/>
              </a:rPr>
              <a:t>Ms Paul</a:t>
            </a:r>
            <a:r>
              <a:rPr lang="zh-CN" altLang="en-US" sz="1600" dirty="0" smtClean="0">
                <a:latin typeface="Georgia" pitchFamily="18" charset="0"/>
              </a:rPr>
              <a:t>拿那些特殊要求的食物，并且还重复是哪些特殊的东西。</a:t>
            </a:r>
            <a:r>
              <a:rPr lang="en-US" altLang="zh-CN" sz="1600" dirty="0" smtClean="0">
                <a:latin typeface="Georgia" pitchFamily="18" charset="0"/>
              </a:rPr>
              <a:t>Ms Paul</a:t>
            </a:r>
            <a:r>
              <a:rPr lang="zh-CN" altLang="en-US" sz="1600" dirty="0" smtClean="0">
                <a:latin typeface="Georgia" pitchFamily="18" charset="0"/>
              </a:rPr>
              <a:t>每天都是很开心的用完早餐。</a:t>
            </a:r>
            <a:r>
              <a:rPr lang="en-US" altLang="zh-CN" sz="1600" dirty="0" smtClean="0">
                <a:latin typeface="Georgia" pitchFamily="18" charset="0"/>
              </a:rPr>
              <a:t>Merry</a:t>
            </a:r>
            <a:r>
              <a:rPr lang="zh-CN" altLang="en-US" sz="1600" dirty="0" smtClean="0">
                <a:latin typeface="Georgia" pitchFamily="18" charset="0"/>
              </a:rPr>
              <a:t>不仅记下了</a:t>
            </a:r>
            <a:r>
              <a:rPr lang="en-US" altLang="zh-CN" sz="1600" dirty="0" smtClean="0">
                <a:latin typeface="Georgia" pitchFamily="18" charset="0"/>
              </a:rPr>
              <a:t>Ms Paul</a:t>
            </a:r>
            <a:r>
              <a:rPr lang="zh-CN" altLang="en-US" sz="1600" dirty="0" smtClean="0">
                <a:latin typeface="Georgia" pitchFamily="18" charset="0"/>
              </a:rPr>
              <a:t>的特殊喜好，还记住另一位同样住</a:t>
            </a:r>
            <a:r>
              <a:rPr lang="en-US" altLang="zh-CN" sz="1600" dirty="0" smtClean="0">
                <a:latin typeface="Georgia" pitchFamily="18" charset="0"/>
              </a:rPr>
              <a:t>4</a:t>
            </a:r>
            <a:r>
              <a:rPr lang="zh-CN" altLang="en-US" sz="1600" dirty="0" smtClean="0">
                <a:latin typeface="Georgia" pitchFamily="18" charset="0"/>
              </a:rPr>
              <a:t>天的</a:t>
            </a:r>
            <a:r>
              <a:rPr lang="zh-CN" altLang="en-US" sz="1600" dirty="0" smtClean="0">
                <a:latin typeface="Georgia" pitchFamily="18" charset="0"/>
              </a:rPr>
              <a:t>叫</a:t>
            </a:r>
            <a:r>
              <a:rPr lang="en-US" altLang="zh-CN" sz="1600" dirty="0" smtClean="0">
                <a:latin typeface="Georgia" pitchFamily="18" charset="0"/>
              </a:rPr>
              <a:t>Mr. </a:t>
            </a:r>
            <a:r>
              <a:rPr lang="en-US" altLang="zh-CN" sz="1600" dirty="0" smtClean="0">
                <a:latin typeface="Georgia" pitchFamily="18" charset="0"/>
              </a:rPr>
              <a:t>Nicolas</a:t>
            </a:r>
            <a:r>
              <a:rPr lang="zh-CN" altLang="en-US" sz="1600" dirty="0" smtClean="0">
                <a:latin typeface="Georgia" pitchFamily="18" charset="0"/>
              </a:rPr>
              <a:t>的特殊喜好。</a:t>
            </a:r>
            <a:endParaRPr lang="en-US" altLang="zh-CN" sz="1600" dirty="0" smtClean="0">
              <a:latin typeface="Georgia" pitchFamily="18" charset="0"/>
            </a:endParaRPr>
          </a:p>
          <a:p>
            <a:r>
              <a:rPr lang="en-US" altLang="zh-CN" sz="1600" dirty="0" smtClean="0">
                <a:latin typeface="Georgia" pitchFamily="18" charset="0"/>
              </a:rPr>
              <a:t>Mar 10th, Ms Paul sat in other area, Merry remind that area associates in Walkie-talkie , ask them to prepare the special thing for Ms </a:t>
            </a:r>
            <a:r>
              <a:rPr lang="en-US" altLang="zh-CN" sz="1600" dirty="0" smtClean="0">
                <a:latin typeface="Georgia" pitchFamily="18" charset="0"/>
              </a:rPr>
              <a:t>Paul. Except, </a:t>
            </a:r>
            <a:r>
              <a:rPr lang="en-US" altLang="zh-CN" sz="1600" dirty="0" smtClean="0">
                <a:latin typeface="Georgia" pitchFamily="18" charset="0"/>
              </a:rPr>
              <a:t>Merry remember other LSG special request, Mr. Nicolas, he like Double espresso with hot cream.</a:t>
            </a:r>
          </a:p>
          <a:p>
            <a:endParaRPr lang="en-US" altLang="zh-CN" sz="1600" dirty="0" smtClean="0">
              <a:latin typeface="Georgia" pitchFamily="18" charset="0"/>
            </a:endParaRPr>
          </a:p>
          <a:p>
            <a:endParaRPr lang="en-US" altLang="zh-CN" sz="1500" dirty="0" smtClean="0">
              <a:latin typeface="Georgia" pitchFamily="18" charset="0"/>
            </a:endParaRPr>
          </a:p>
          <a:p>
            <a:endParaRPr lang="en-US" altLang="zh-CN" sz="1600" dirty="0" smtClean="0">
              <a:latin typeface="Georgia" pitchFamily="18" charset="0"/>
            </a:endParaRPr>
          </a:p>
          <a:p>
            <a:endParaRPr lang="en-US" altLang="zh-CN" sz="1400" dirty="0" smtClean="0">
              <a:latin typeface="Georgia" pitchFamily="18" charset="0"/>
            </a:endParaRPr>
          </a:p>
          <a:p>
            <a:endParaRPr lang="zh-CN" altLang="zh-CN" sz="1400" dirty="0">
              <a:latin typeface="Georgia" pitchFamily="18" charset="0"/>
            </a:endParaRPr>
          </a:p>
        </p:txBody>
      </p:sp>
      <p:sp>
        <p:nvSpPr>
          <p:cNvPr id="78850" name="Rectangle 4"/>
          <p:cNvSpPr>
            <a:spLocks noChangeArrowheads="1"/>
          </p:cNvSpPr>
          <p:nvPr/>
        </p:nvSpPr>
        <p:spPr bwMode="auto">
          <a:xfrm>
            <a:off x="1867361" y="188982"/>
            <a:ext cx="6109366"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March</a:t>
            </a:r>
          </a:p>
          <a:p>
            <a:pPr algn="ctr">
              <a:defRPr/>
            </a:pPr>
            <a:r>
              <a:rPr lang="zh-CN" altLang="en-US" sz="2000" b="1" dirty="0" smtClean="0">
                <a:latin typeface="Georgia" pitchFamily="18" charset="0"/>
              </a:rPr>
              <a:t>三月杰出关爱客人奖</a:t>
            </a:r>
            <a:endParaRPr lang="zh-CN" altLang="en-US" sz="2000" b="1" dirty="0">
              <a:latin typeface="Georgia" pitchFamily="18" charset="0"/>
            </a:endParaRPr>
          </a:p>
        </p:txBody>
      </p:sp>
      <p:pic>
        <p:nvPicPr>
          <p:cNvPr id="78854" name="Picture 4" descr="E:\员工照\staff photo all\T60167.jpg"/>
          <p:cNvPicPr>
            <a:picLocks noChangeAspect="1" noChangeArrowheads="1"/>
          </p:cNvPicPr>
          <p:nvPr/>
        </p:nvPicPr>
        <p:blipFill>
          <a:blip r:embed="rId2" cstate="print"/>
          <a:srcRect/>
          <a:stretch>
            <a:fillRect/>
          </a:stretch>
        </p:blipFill>
        <p:spPr bwMode="auto">
          <a:xfrm>
            <a:off x="539552" y="1125538"/>
            <a:ext cx="1401762" cy="1871662"/>
          </a:xfrm>
          <a:prstGeom prst="rect">
            <a:avLst/>
          </a:prstGeom>
          <a:noFill/>
          <a:ln w="9525">
            <a:noFill/>
            <a:miter lim="800000"/>
            <a:headEnd/>
            <a:tailEnd/>
          </a:ln>
        </p:spPr>
      </p:pic>
      <p:sp>
        <p:nvSpPr>
          <p:cNvPr id="9" name="Text Box 3"/>
          <p:cNvSpPr txBox="1">
            <a:spLocks noChangeArrowheads="1"/>
          </p:cNvSpPr>
          <p:nvPr/>
        </p:nvSpPr>
        <p:spPr bwMode="auto">
          <a:xfrm>
            <a:off x="323528" y="3141663"/>
            <a:ext cx="1728192" cy="129540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a:solidFill>
                  <a:schemeClr val="tx1"/>
                </a:solidFill>
                <a:latin typeface="Georgia" pitchFamily="18" charset="0"/>
              </a:rPr>
              <a:t>Merry Li</a:t>
            </a:r>
          </a:p>
          <a:p>
            <a:pPr algn="ctr" fontAlgn="auto">
              <a:spcBef>
                <a:spcPts val="0"/>
              </a:spcBef>
              <a:spcAft>
                <a:spcPts val="0"/>
              </a:spcAft>
              <a:defRPr/>
            </a:pPr>
            <a:r>
              <a:rPr lang="zh-CN" altLang="en-US" sz="1100" dirty="0">
                <a:solidFill>
                  <a:schemeClr val="tx1"/>
                </a:solidFill>
                <a:latin typeface="Georgia" pitchFamily="18" charset="0"/>
              </a:rPr>
              <a:t>李梅芳</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a:solidFill>
                  <a:schemeClr val="tx1"/>
                </a:solidFill>
                <a:latin typeface="Georgia" pitchFamily="18" charset="0"/>
              </a:rPr>
              <a:t>F&amp;B </a:t>
            </a:r>
          </a:p>
          <a:p>
            <a:pPr algn="ctr" fontAlgn="auto">
              <a:spcBef>
                <a:spcPts val="0"/>
              </a:spcBef>
              <a:spcAft>
                <a:spcPts val="0"/>
              </a:spcAft>
              <a:defRPr/>
            </a:pPr>
            <a:r>
              <a:rPr lang="zh-CN" altLang="en-US" sz="1100" dirty="0">
                <a:solidFill>
                  <a:schemeClr val="tx1"/>
                </a:solidFill>
                <a:latin typeface="Georgia" pitchFamily="18" charset="0"/>
              </a:rPr>
              <a:t>餐饮部</a:t>
            </a:r>
            <a:endParaRPr lang="en-US" altLang="zh-CN" sz="1100" dirty="0">
              <a:solidFill>
                <a:schemeClr val="tx1"/>
              </a:solidFill>
              <a:latin typeface="Georgia" pitchFamily="18" charset="0"/>
            </a:endParaRPr>
          </a:p>
          <a:p>
            <a:pPr algn="ctr" fontAlgn="auto">
              <a:spcBef>
                <a:spcPts val="0"/>
              </a:spcBef>
              <a:spcAft>
                <a:spcPts val="0"/>
              </a:spcAft>
              <a:defRPr/>
            </a:pPr>
            <a:r>
              <a:rPr lang="fr-FR" altLang="zh-CN" sz="1100" dirty="0">
                <a:solidFill>
                  <a:schemeClr val="tx1"/>
                </a:solidFill>
                <a:latin typeface="Georgia" pitchFamily="18" charset="0"/>
              </a:rPr>
              <a:t>Student Trainee – SeasonalTaste</a:t>
            </a:r>
          </a:p>
          <a:p>
            <a:pPr algn="ctr" fontAlgn="auto">
              <a:spcBef>
                <a:spcPts val="0"/>
              </a:spcBef>
              <a:spcAft>
                <a:spcPts val="0"/>
              </a:spcAft>
              <a:defRPr/>
            </a:pPr>
            <a:r>
              <a:rPr lang="zh-CN" altLang="en-US" sz="1100" dirty="0">
                <a:solidFill>
                  <a:schemeClr val="tx1"/>
                </a:solidFill>
                <a:latin typeface="Georgia" pitchFamily="18" charset="0"/>
              </a:rPr>
              <a:t>知味西餐厅实习生</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6941</TotalTime>
  <Words>2968</Words>
  <Application>Microsoft Office PowerPoint</Application>
  <PresentationFormat>全屏显示(4:3)</PresentationFormat>
  <Paragraphs>182</Paragraphs>
  <Slides>14</Slides>
  <Notes>0</Notes>
  <HiddenSlides>0</HiddenSlides>
  <MMClips>0</MMClips>
  <ScaleCrop>false</ScaleCrop>
  <HeadingPairs>
    <vt:vector size="4" baseType="variant">
      <vt:variant>
        <vt:lpstr>主题</vt:lpstr>
      </vt:variant>
      <vt:variant>
        <vt:i4>5</vt:i4>
      </vt:variant>
      <vt:variant>
        <vt:lpstr>幻灯片标题</vt:lpstr>
      </vt:variant>
      <vt:variant>
        <vt:i4>14</vt:i4>
      </vt:variant>
    </vt:vector>
  </HeadingPairs>
  <TitlesOfParts>
    <vt:vector size="19" baseType="lpstr">
      <vt:lpstr>SCLU</vt:lpstr>
      <vt:lpstr>1_SCLU</vt:lpstr>
      <vt:lpstr>3_SCLU</vt:lpstr>
      <vt:lpstr>4_SCLU</vt:lpstr>
      <vt:lpstr>5_SCLU</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traipaz</cp:lastModifiedBy>
  <cp:revision>687</cp:revision>
  <dcterms:modified xsi:type="dcterms:W3CDTF">2013-05-14T03:21:42Z</dcterms:modified>
</cp:coreProperties>
</file>