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Lst>
  <p:notesMasterIdLst>
    <p:notesMasterId r:id="rId21"/>
  </p:notesMasterIdLst>
  <p:sldIdLst>
    <p:sldId id="257" r:id="rId5"/>
    <p:sldId id="258" r:id="rId6"/>
    <p:sldId id="659" r:id="rId7"/>
    <p:sldId id="660" r:id="rId8"/>
    <p:sldId id="661" r:id="rId9"/>
    <p:sldId id="662" r:id="rId10"/>
    <p:sldId id="663" r:id="rId11"/>
    <p:sldId id="343" r:id="rId12"/>
    <p:sldId id="664" r:id="rId13"/>
    <p:sldId id="665" r:id="rId14"/>
    <p:sldId id="666" r:id="rId15"/>
    <p:sldId id="443" r:id="rId16"/>
    <p:sldId id="667" r:id="rId17"/>
    <p:sldId id="668" r:id="rId18"/>
    <p:sldId id="669" r:id="rId19"/>
    <p:sldId id="670"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3" autoAdjust="0"/>
    <p:restoredTop sz="94660"/>
  </p:normalViewPr>
  <p:slideViewPr>
    <p:cSldViewPr>
      <p:cViewPr varScale="1">
        <p:scale>
          <a:sx n="81" d="100"/>
          <a:sy n="81"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11D3E25-9802-43BC-A6DD-E4F9233E0891}" type="datetimeFigureOut">
              <a:rPr lang="zh-CN" altLang="en-US"/>
              <a:pPr>
                <a:defRPr/>
              </a:pPr>
              <a:t>2013-10-11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07C09E-0D17-41A0-AC1B-D98D645DAA6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9559941-FE7D-4390-B448-7B54CB8A12E5}"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9CAB20-1165-47E3-96E9-95E33BBD94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998FF2-F27B-4FA2-AB31-06894B708519}"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A06C6-8AB0-4C00-82DC-E15C0C6E713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3052C46-F778-4CDD-8F2D-C0DEEA9FDA25}"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A197EA-7E29-4F95-B34C-87C8A12709E7}"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943845D-B290-4D04-BB57-4734816B7D6B}"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E6C59B-7998-41BE-BD85-E2C14920F7E8}"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925FE97-9B5C-44E2-8A41-2276B84E7B62}"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C30731-E66F-46AF-BEE0-4469625AAE0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F99BA84-9DC3-4883-965E-7F907DC36A2E}"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67A27-AC05-4874-9DF5-072B647BE24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3BFA015-E102-4729-89E8-1219E042EF51}"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ADCC4D-5FA1-4BD1-9934-6D0BC2C9BE8B}"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24E36B1-03FF-4758-9BEE-C1EDB2BB2722}" type="datetimeFigureOut">
              <a:rPr lang="zh-CN" altLang="en-US"/>
              <a:pPr>
                <a:defRPr/>
              </a:pPr>
              <a:t>2013-10-11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DDA78B-7F8D-4819-8F26-A92DAB3C9E7E}"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8122117-33AD-4601-9C4A-6643E1DFD4DE}" type="datetimeFigureOut">
              <a:rPr lang="zh-CN" altLang="en-US"/>
              <a:pPr>
                <a:defRPr/>
              </a:pPr>
              <a:t>2013-10-11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84B1E0-F405-4CF9-91B7-1104294D998C}"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3ADCFDC-938C-4939-89C0-7EC38E74D06D}" type="datetimeFigureOut">
              <a:rPr lang="zh-CN" altLang="en-US"/>
              <a:pPr>
                <a:defRPr/>
              </a:pPr>
              <a:t>2013-10-11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7609A0F2-F78E-4FBA-8DDF-7933DFB20786}"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8FA17F5-B088-4848-BDD2-DDD4271FF30A}"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32054-8539-4C31-9DCF-7E93647610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F4E6078-37B9-406D-B02D-365A74495997}"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BE3036-F4F8-4232-9135-B7F1340520CE}"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2D5FB10-039C-4B3A-BA78-1405645984D4}"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5647AE-F3FA-4335-A828-1BF3699EB913}"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B71ABF6-E1F4-4387-9827-C9C0DE4C387A}"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256BAD-DFB9-4E3B-8149-F7446D046A2B}"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B2BFEF7-86D0-412C-9A2A-7142EA6530BD}"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C9F770-409F-40E1-BFA6-C6B7052B55B6}"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4AE34E4-697F-49C1-BB3F-4AA8919BA9DF}"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F93039-334D-44C5-A3F7-F5509A0616AB}"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B11CB08-4359-4ECA-9329-7A4D07E9F0D8}"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25EBE-10F7-4FE9-87FE-25D073A53EF0}"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BA02A6F1-D28E-464C-9834-6A00457DAD4C}"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0FFD55-5BBB-43B0-A6FE-1C3EA17F6F95}"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3BBD415E-90B8-41FC-93BB-D4BEE8854320}"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EF4183-DFD1-46AF-8D0D-0BAB6E3DEAD8}"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170A74CB-C422-4B74-BE59-2F613E1269B5}" type="datetimeFigureOut">
              <a:rPr lang="zh-CN" altLang="en-US"/>
              <a:pPr>
                <a:defRPr/>
              </a:pPr>
              <a:t>2013-10-11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0E2F67-39B3-4DF4-ABB5-1BAD5B9F16E7}"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5BE1815D-6A4D-4463-8B2F-775A151B5820}" type="datetimeFigureOut">
              <a:rPr lang="zh-CN" altLang="en-US"/>
              <a:pPr>
                <a:defRPr/>
              </a:pPr>
              <a:t>2013-10-11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D5D64D-4E24-464A-9F0B-8E8BA7CF90E3}"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B8291A-DE48-457D-BD26-5BC2CE62E373}" type="datetimeFigureOut">
              <a:rPr lang="zh-CN" altLang="en-US"/>
              <a:pPr>
                <a:defRPr/>
              </a:pPr>
              <a:t>2013-10-11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563695-67F9-40B0-9DAD-6EDB85F5F85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6A396AC3-5AF6-4207-B9C4-6828CFE9405E}"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16756-E4F6-434C-95F8-A0F2AA8182E3}" type="slidenum">
              <a:rPr lang="zh-CN" altLang="en-US"/>
              <a:pPr>
                <a:defRPr/>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87C4EF0-DA0B-47A3-A8B8-7DE18327E4EE}"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B8065B-D034-4026-94E9-DF88619BA2A0}"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5B61EAC-F854-4B61-B53E-4F81CB0B9F99}"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BE5AB8-E516-4351-8588-B11F6CC4870C}"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7395006-22C4-438A-A202-66704568FD09}"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D9159E-BC63-40AC-B92E-4515BF8AB992}"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5B70754-4685-427D-823F-1E329293F963}"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41892-2C2B-43C4-A72A-4FBAC015794B}"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CFB6C58-46D4-4650-8575-ECC468195B45}"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8F9F58-5504-4709-9A29-10BFC3FA0C81}"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15871BD0-8D3A-4AD9-A22C-1481B2DBA021}"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04144-0973-4FE7-9EB7-04940B6CCDC2}" type="slidenum">
              <a:rPr lang="zh-CN" altLang="en-US"/>
              <a:pPr>
                <a:defRPr/>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790829AC-2361-4CA1-80F2-C81381900AF4}"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9A67A-5540-4C3E-BDA7-4FC9EDA2E749}" type="slidenum">
              <a:rPr lang="zh-CN" altLang="en-US"/>
              <a:pPr>
                <a:defRPr/>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59F9ACDF-65B7-4D72-A7A9-B1B975FE3620}"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0EF30F-2B97-43AB-BC84-6E2424DC743E}" type="slidenum">
              <a:rPr lang="zh-CN" altLang="en-US"/>
              <a:pPr>
                <a:defRPr/>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78689AA-0FCB-430F-B49E-5EA620C1ADAE}" type="datetimeFigureOut">
              <a:rPr lang="zh-CN" altLang="en-US"/>
              <a:pPr>
                <a:defRPr/>
              </a:pPr>
              <a:t>2013-10-11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5A9EDC-D291-420B-8382-E64DFECB3B3E}" type="slidenum">
              <a:rPr lang="zh-CN" altLang="en-US"/>
              <a:pPr>
                <a:defRPr/>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433553D5-EAC1-4811-858F-604A75102084}" type="datetimeFigureOut">
              <a:rPr lang="zh-CN" altLang="en-US"/>
              <a:pPr>
                <a:defRPr/>
              </a:pPr>
              <a:t>2013-10-11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D1CA16-53AD-4795-AD36-70CEAF4FEEFF}"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D688191-E129-4AF6-B13F-741DFE731FC0}"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76C3ED-6EF3-45C9-9D35-14D1FF19AC6B}" type="slidenum">
              <a:rPr lang="zh-CN" altLang="en-US"/>
              <a:pPr>
                <a:defRPr/>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EECF9-44C3-4A56-A4FC-4BDA9DD4A9E7}" type="datetimeFigureOut">
              <a:rPr lang="zh-CN" altLang="en-US"/>
              <a:pPr>
                <a:defRPr/>
              </a:pPr>
              <a:t>2013-10-11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FD819C0A-EF6C-4740-9B56-94EF1E722D64}" type="slidenum">
              <a:rPr lang="zh-CN" altLang="en-US"/>
              <a:pPr>
                <a:defRPr/>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7968EA7-E241-493B-AC9E-2F7E0221C347}"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6BF901-1C73-4548-BEF4-E4FE5D2979A1}" type="slidenum">
              <a:rPr lang="zh-CN" altLang="en-US"/>
              <a:pPr>
                <a:defRPr/>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732BA6A-58F8-4B0F-8D5C-2D571D98EF70}"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77DFBF-30DA-47FC-82BD-F6F407A4FFB7}" type="slidenum">
              <a:rPr lang="zh-CN" altLang="en-US"/>
              <a:pPr>
                <a:defRPr/>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D6F75EB-BDE3-4CB4-ACFA-D4D14D0C1417}"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1A02E-1371-4786-ADFA-6A48F62657F5}" type="slidenum">
              <a:rPr lang="zh-CN" altLang="en-US"/>
              <a:pPr>
                <a:defRPr/>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E19ABFC-801D-4AD4-92E3-D2C2868987EC}" type="datetimeFigureOut">
              <a:rPr lang="zh-CN" altLang="en-US"/>
              <a:pPr>
                <a:defRPr/>
              </a:pPr>
              <a:t>2013-10-11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1F2205-1874-45A4-B3C7-FA3A1779F03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4D6E491B-DEFE-4BB0-8DDC-272B674DF01F}" type="datetimeFigureOut">
              <a:rPr lang="zh-CN" altLang="en-US"/>
              <a:pPr>
                <a:defRPr/>
              </a:pPr>
              <a:t>2013-10-11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D9C7A5-0BA9-45C1-B51E-DBAD8D953BF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3745030-C723-4A83-8961-8264B00AFD66}" type="datetimeFigureOut">
              <a:rPr lang="zh-CN" altLang="en-US"/>
              <a:pPr>
                <a:defRPr/>
              </a:pPr>
              <a:t>2013-10-11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C49A5-398E-4430-87CC-1B0123AC9F2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EE6BB-37F2-4DDF-9AE7-BA76E44440A8}" type="datetimeFigureOut">
              <a:rPr lang="zh-CN" altLang="en-US"/>
              <a:pPr>
                <a:defRPr/>
              </a:pPr>
              <a:t>2013-10-11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068700-EA0F-49F6-8347-06965AEE0F6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10B5F27-A5E9-46EF-ABE1-6B8AA2356CEC}"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9BD25-F08C-4044-AE3B-63A7A2716034}"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1BD4DE0-2666-493C-B73A-B95790E07AE5}" type="datetimeFigureOut">
              <a:rPr lang="zh-CN" altLang="en-US"/>
              <a:pPr>
                <a:defRPr/>
              </a:pPr>
              <a:t>2013-10-11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5740A7-DD8B-495F-8B10-69CF4BBACF1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34E8F28-6524-4009-87AD-5639E08F5857}" type="datetimeFigureOut">
              <a:rPr lang="zh-CN" altLang="en-US"/>
              <a:pPr>
                <a:defRPr/>
              </a:pPr>
              <a:t>2013-10-11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6AD65F63-D885-43F9-B8F3-0D881A543A9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8B9D0EB-87BB-4A19-9765-3661DBC5B9D1}" type="datetimeFigureOut">
              <a:rPr lang="zh-CN" altLang="en-US"/>
              <a:pPr>
                <a:defRPr/>
              </a:pPr>
              <a:t>2013-10-11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FCEE165-B93F-4EAA-99E9-08A95B8BAA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D1A8D74D-41ED-44BC-8BD1-0C0F7DB777AD}" type="datetimeFigureOut">
              <a:rPr lang="zh-CN" altLang="en-US"/>
              <a:pPr>
                <a:defRPr/>
              </a:pPr>
              <a:t>2013-10-11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C1816A6-B94F-4B7A-BF1A-705CB043DF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02E40F5A-400E-42FF-B768-D9C8721298E4}" type="datetimeFigureOut">
              <a:rPr lang="zh-CN" altLang="en-US"/>
              <a:pPr>
                <a:defRPr/>
              </a:pPr>
              <a:t>2013-10-11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AE9FBD7B-EF24-4EE6-9469-4CD8F972C7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3490"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latin typeface="Georgia" pitchFamily="18" charset="0"/>
            </a:endParaRPr>
          </a:p>
        </p:txBody>
      </p:sp>
      <p:sp>
        <p:nvSpPr>
          <p:cNvPr id="63491" name="矩形 4"/>
          <p:cNvSpPr>
            <a:spLocks noChangeArrowheads="1"/>
          </p:cNvSpPr>
          <p:nvPr/>
        </p:nvSpPr>
        <p:spPr bwMode="auto">
          <a:xfrm>
            <a:off x="0" y="2000250"/>
            <a:ext cx="9324528"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a:t>
            </a:r>
            <a:r>
              <a:rPr kumimoji="1" lang="en-US" altLang="zh-CN" sz="3200" dirty="0" smtClean="0">
                <a:latin typeface="Georgia" pitchFamily="18" charset="0"/>
              </a:rPr>
              <a:t>September</a:t>
            </a:r>
            <a:r>
              <a:rPr kumimoji="1" lang="en-US" altLang="zh-CN" sz="3200" dirty="0" smtClean="0">
                <a:latin typeface="Georgia" pitchFamily="18" charset="0"/>
              </a:rPr>
              <a:t> </a:t>
            </a:r>
            <a:r>
              <a:rPr kumimoji="1" lang="en-US" altLang="zh-CN" sz="3200" dirty="0" smtClean="0">
                <a:latin typeface="Georgia" pitchFamily="18" charset="0"/>
              </a:rPr>
              <a:t>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a:t>
            </a:r>
            <a:r>
              <a:rPr kumimoji="1" lang="en-US" altLang="zh-CN" sz="3200" b="1" dirty="0" smtClean="0">
                <a:latin typeface="Georgia" pitchFamily="18" charset="0"/>
              </a:rPr>
              <a:t>9</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28670"/>
            <a:ext cx="6840760" cy="501675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在</a:t>
            </a:r>
            <a:r>
              <a:rPr lang="en-US" altLang="zh-CN" sz="1600" dirty="0" smtClean="0">
                <a:latin typeface="Georgia" pitchFamily="18" charset="0"/>
              </a:rPr>
              <a:t>2013</a:t>
            </a:r>
            <a:r>
              <a:rPr lang="zh-CN" altLang="zh-CN" sz="1600" dirty="0" smtClean="0">
                <a:latin typeface="Georgia" pitchFamily="18" charset="0"/>
              </a:rPr>
              <a:t>年</a:t>
            </a:r>
            <a:r>
              <a:rPr lang="en-US" altLang="zh-CN" sz="1600" dirty="0" smtClean="0">
                <a:latin typeface="Georgia" pitchFamily="18" charset="0"/>
              </a:rPr>
              <a:t>9</a:t>
            </a:r>
            <a:r>
              <a:rPr lang="zh-CN" altLang="zh-CN" sz="1600" dirty="0" smtClean="0">
                <a:latin typeface="Georgia" pitchFamily="18" charset="0"/>
              </a:rPr>
              <a:t>月</a:t>
            </a:r>
            <a:r>
              <a:rPr lang="en-US" altLang="zh-CN" sz="1600" dirty="0" smtClean="0">
                <a:latin typeface="Georgia" pitchFamily="18" charset="0"/>
              </a:rPr>
              <a:t>18</a:t>
            </a:r>
            <a:r>
              <a:rPr lang="zh-CN" altLang="zh-CN" sz="1600" dirty="0" smtClean="0">
                <a:latin typeface="Georgia" pitchFamily="18" charset="0"/>
              </a:rPr>
              <a:t>日，</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出差到广州，因此选择入住了我们广交会威斯汀酒店，苏妹服务</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时发现她是穆斯林客人，从以往服务穆斯林客人中吸取经验。她主动的向其推荐既具有广东特色又符合</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口味要求的主食</a:t>
            </a:r>
            <a:r>
              <a:rPr lang="en-US" altLang="zh-CN" sz="1600" dirty="0" smtClean="0">
                <a:latin typeface="Georgia" pitchFamily="18" charset="0"/>
              </a:rPr>
              <a:t>---</a:t>
            </a:r>
            <a:r>
              <a:rPr lang="zh-CN" altLang="zh-CN" sz="1600" dirty="0" smtClean="0">
                <a:latin typeface="Georgia" pitchFamily="18" charset="0"/>
              </a:rPr>
              <a:t>橄榄油时蔬炒面，并征求客人的意见后立马告知厨师制作，并且还特意叮嘱师傅一定要用清洗干净的、无接触过肉类的锅单独炒。当菜肴呈给客人时她还特地解释了其做法与用料。</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对于苏妹的推荐甚是满意。苏妹从服务的过程中还发现</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每次都会站在面包档口许久才回座位。</a:t>
            </a:r>
            <a:endParaRPr lang="en-US" altLang="zh-CN" sz="1600" dirty="0" smtClean="0">
              <a:latin typeface="Georgia" pitchFamily="18" charset="0"/>
            </a:endParaRPr>
          </a:p>
          <a:p>
            <a:r>
              <a:rPr lang="en-US" altLang="zh-CN" sz="1600" dirty="0" smtClean="0">
                <a:latin typeface="Georgia" pitchFamily="18" charset="0"/>
              </a:rPr>
              <a:t>On Sep 18</a:t>
            </a:r>
            <a:r>
              <a:rPr lang="en-US" altLang="zh-CN" sz="1600" baseline="30000" dirty="0" smtClean="0">
                <a:latin typeface="Georgia" pitchFamily="18" charset="0"/>
              </a:rPr>
              <a:t>th</a:t>
            </a:r>
            <a:r>
              <a:rPr lang="en-US" altLang="zh-CN" sz="1600" dirty="0" smtClean="0">
                <a:latin typeface="Georgia" pitchFamily="18" charset="0"/>
              </a:rPr>
              <a:t>,2013, Ms </a:t>
            </a:r>
            <a:r>
              <a:rPr lang="en-US" altLang="zh-CN" sz="1600" dirty="0" err="1" smtClean="0">
                <a:latin typeface="Georgia" pitchFamily="18" charset="0"/>
              </a:rPr>
              <a:t>Mundhra</a:t>
            </a:r>
            <a:r>
              <a:rPr lang="en-US" altLang="zh-CN" sz="1600" dirty="0" smtClean="0">
                <a:latin typeface="Georgia" pitchFamily="18" charset="0"/>
              </a:rPr>
              <a:t> came to Guangzhou for business trip, she stayed in our hotel. When Cindy service Ms </a:t>
            </a:r>
            <a:r>
              <a:rPr lang="en-US" altLang="zh-CN" sz="1600" dirty="0" err="1" smtClean="0">
                <a:latin typeface="Georgia" pitchFamily="18" charset="0"/>
              </a:rPr>
              <a:t>Mundhra</a:t>
            </a:r>
            <a:r>
              <a:rPr lang="en-US" altLang="zh-CN" sz="1600" dirty="0" smtClean="0">
                <a:latin typeface="Georgia" pitchFamily="18" charset="0"/>
              </a:rPr>
              <a:t>, she find out she is a muslin, so she pay more attention as she has the experience to serve the Muslin before. Cindy recommend Ms </a:t>
            </a:r>
            <a:r>
              <a:rPr lang="en-US" altLang="zh-CN" sz="1600" dirty="0" err="1" smtClean="0">
                <a:latin typeface="Georgia" pitchFamily="18" charset="0"/>
              </a:rPr>
              <a:t>Mundhra</a:t>
            </a:r>
            <a:r>
              <a:rPr lang="en-US" altLang="zh-CN" sz="1600" dirty="0" smtClean="0">
                <a:latin typeface="Georgia" pitchFamily="18" charset="0"/>
              </a:rPr>
              <a:t> to try Fried noodles with Olivia oil and seasonal vegetables, which dish has Guangdong Feature and suitable for muslin taste. After she get the confirmation from Ms </a:t>
            </a:r>
            <a:r>
              <a:rPr lang="en-US" altLang="zh-CN" sz="1600" dirty="0" err="1" smtClean="0">
                <a:latin typeface="Georgia" pitchFamily="18" charset="0"/>
              </a:rPr>
              <a:t>Mundhra</a:t>
            </a:r>
            <a:r>
              <a:rPr lang="en-US" altLang="zh-CN" sz="1600" dirty="0" smtClean="0">
                <a:latin typeface="Georgia" pitchFamily="18" charset="0"/>
              </a:rPr>
              <a:t>, she ask chef to prepare at once, and remind the chef to use the clean pot which didn’t cooked pork before to do the fried noodles. When Cindy serve the noodles to Ms </a:t>
            </a:r>
            <a:r>
              <a:rPr lang="en-US" altLang="zh-CN" sz="1600" dirty="0" err="1" smtClean="0">
                <a:latin typeface="Georgia" pitchFamily="18" charset="0"/>
              </a:rPr>
              <a:t>Mundhra</a:t>
            </a:r>
            <a:r>
              <a:rPr lang="en-US" altLang="zh-CN" sz="1600" dirty="0" smtClean="0">
                <a:latin typeface="Georgia" pitchFamily="18" charset="0"/>
              </a:rPr>
              <a:t> she explain the cooking procedure and the ingredients, Ms </a:t>
            </a:r>
            <a:r>
              <a:rPr lang="en-US" altLang="zh-CN" sz="1600" dirty="0" err="1" smtClean="0">
                <a:latin typeface="Georgia" pitchFamily="18" charset="0"/>
              </a:rPr>
              <a:t>Mundhra</a:t>
            </a:r>
            <a:r>
              <a:rPr lang="en-US" altLang="zh-CN" sz="1600" dirty="0" smtClean="0">
                <a:latin typeface="Georgia" pitchFamily="18" charset="0"/>
              </a:rPr>
              <a:t> was very satisfied. Also Cindy find out Ms </a:t>
            </a:r>
            <a:r>
              <a:rPr lang="en-US" altLang="zh-CN" sz="1600" dirty="0" err="1" smtClean="0">
                <a:latin typeface="Georgia" pitchFamily="18" charset="0"/>
              </a:rPr>
              <a:t>Mundhra</a:t>
            </a:r>
            <a:r>
              <a:rPr lang="en-US" altLang="zh-CN" sz="1600" dirty="0" smtClean="0">
                <a:latin typeface="Georgia" pitchFamily="18" charset="0"/>
              </a:rPr>
              <a:t> always stand in front of the pastry station for long times before go back to the table. </a:t>
            </a:r>
            <a:endParaRPr lang="zh-CN" altLang="zh-CN" sz="1600" dirty="0">
              <a:latin typeface="Georgia" pitchFamily="18" charset="0"/>
            </a:endParaRPr>
          </a:p>
        </p:txBody>
      </p:sp>
      <p:sp>
        <p:nvSpPr>
          <p:cNvPr id="6" name="Text Box 3"/>
          <p:cNvSpPr txBox="1">
            <a:spLocks noChangeArrowheads="1"/>
          </p:cNvSpPr>
          <p:nvPr/>
        </p:nvSpPr>
        <p:spPr bwMode="auto">
          <a:xfrm>
            <a:off x="323528" y="3861049"/>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Cindy Su</a:t>
            </a:r>
          </a:p>
          <a:p>
            <a:pPr algn="ctr" fontAlgn="auto">
              <a:spcBef>
                <a:spcPts val="0"/>
              </a:spcBef>
              <a:spcAft>
                <a:spcPts val="0"/>
              </a:spcAft>
              <a:defRPr/>
            </a:pPr>
            <a:r>
              <a:rPr lang="zh-CN" altLang="en-US" sz="1100" dirty="0" smtClean="0">
                <a:solidFill>
                  <a:schemeClr val="tx1"/>
                </a:solidFill>
                <a:latin typeface="Georgia" pitchFamily="18" charset="0"/>
              </a:rPr>
              <a:t>苏妹</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Attendant – </a:t>
            </a:r>
            <a:r>
              <a:rPr lang="en-AU" altLang="zh-CN" sz="1100" dirty="0" err="1" smtClean="0">
                <a:solidFill>
                  <a:schemeClr val="tx1"/>
                </a:solidFill>
                <a:latin typeface="Georgia" pitchFamily="18" charset="0"/>
              </a:rPr>
              <a:t>SeasonalTaste</a:t>
            </a:r>
            <a:endParaRPr lang="en-AU"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知味西餐厅服务员</a:t>
            </a:r>
            <a:endParaRPr lang="en-US" altLang="zh-CN" sz="1100" dirty="0">
              <a:solidFill>
                <a:schemeClr val="tx1"/>
              </a:solidFill>
              <a:latin typeface="Georgia" pitchFamily="18" charset="0"/>
            </a:endParaRPr>
          </a:p>
        </p:txBody>
      </p:sp>
      <p:pic>
        <p:nvPicPr>
          <p:cNvPr id="7" name="Picture 3" descr="G:\Photos\员工照\staff photo all\600747.jpg"/>
          <p:cNvPicPr>
            <a:picLocks noChangeAspect="1" noChangeArrowheads="1"/>
          </p:cNvPicPr>
          <p:nvPr/>
        </p:nvPicPr>
        <p:blipFill>
          <a:blip r:embed="rId2" cstate="print"/>
          <a:srcRect/>
          <a:stretch>
            <a:fillRect/>
          </a:stretch>
        </p:blipFill>
        <p:spPr bwMode="auto">
          <a:xfrm>
            <a:off x="395536" y="1268760"/>
            <a:ext cx="1872208" cy="2453446"/>
          </a:xfrm>
          <a:prstGeom prst="rect">
            <a:avLst/>
          </a:prstGeom>
          <a:noFill/>
        </p:spPr>
      </p:pic>
      <p:sp>
        <p:nvSpPr>
          <p:cNvPr id="8" name="Rectangle 4"/>
          <p:cNvSpPr>
            <a:spLocks noChangeArrowheads="1"/>
          </p:cNvSpPr>
          <p:nvPr/>
        </p:nvSpPr>
        <p:spPr bwMode="auto">
          <a:xfrm>
            <a:off x="1579623" y="272842"/>
            <a:ext cx="668484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kumimoji="1"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08720"/>
            <a:ext cx="6840760" cy="5509200"/>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细心的她一下子明白了</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只吃新鲜出炉的</a:t>
            </a:r>
            <a:r>
              <a:rPr lang="en-US" altLang="zh-CN" sz="1600" dirty="0" smtClean="0">
                <a:latin typeface="Georgia" pitchFamily="18" charset="0"/>
              </a:rPr>
              <a:t>Waffle</a:t>
            </a:r>
            <a:r>
              <a:rPr lang="zh-CN" altLang="zh-CN" sz="1600" dirty="0" smtClean="0">
                <a:latin typeface="Georgia" pitchFamily="18" charset="0"/>
              </a:rPr>
              <a:t>配枫叶糖浆。</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在店期间，苏妹一见到</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来餐厅，总是在第一时间吩咐饼房的同事立马现做一份</a:t>
            </a:r>
            <a:r>
              <a:rPr lang="en-US" altLang="zh-CN" sz="1600" dirty="0" smtClean="0">
                <a:latin typeface="Georgia" pitchFamily="18" charset="0"/>
              </a:rPr>
              <a:t>Waffle</a:t>
            </a:r>
            <a:r>
              <a:rPr lang="zh-CN" altLang="zh-CN" sz="1600" dirty="0" smtClean="0">
                <a:latin typeface="Georgia" pitchFamily="18" charset="0"/>
              </a:rPr>
              <a:t>，并且亲自送到</a:t>
            </a:r>
            <a:r>
              <a:rPr lang="en-US" altLang="zh-CN" sz="1600" dirty="0" err="1" smtClean="0">
                <a:latin typeface="Georgia" pitchFamily="18" charset="0"/>
              </a:rPr>
              <a:t>Mundhra</a:t>
            </a:r>
            <a:r>
              <a:rPr lang="zh-CN" altLang="zh-CN" sz="1600" dirty="0" smtClean="0">
                <a:latin typeface="Georgia" pitchFamily="18" charset="0"/>
              </a:rPr>
              <a:t>的餐桌上。</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特别吃惊苏妹的这一举动，她非常惊讶苏妹能预知她的需求。在</a:t>
            </a:r>
            <a:r>
              <a:rPr lang="en-US" altLang="zh-CN" sz="1600" dirty="0" smtClean="0">
                <a:latin typeface="Georgia" pitchFamily="18" charset="0"/>
              </a:rPr>
              <a:t>MS </a:t>
            </a:r>
            <a:r>
              <a:rPr lang="en-US" altLang="zh-CN" sz="1600" dirty="0" err="1" smtClean="0">
                <a:latin typeface="Georgia" pitchFamily="18" charset="0"/>
              </a:rPr>
              <a:t>Mundhra</a:t>
            </a:r>
            <a:r>
              <a:rPr lang="zh-CN" altLang="zh-CN" sz="1600" dirty="0" smtClean="0">
                <a:latin typeface="Georgia" pitchFamily="18" charset="0"/>
              </a:rPr>
              <a:t>入住期间，如果苏妹休息了，她就会特地交代早班的同事来跟进。每个细节都交接的特别清楚。</a:t>
            </a:r>
            <a:endParaRPr lang="en-US" altLang="zh-CN" sz="1600" dirty="0" smtClean="0">
              <a:latin typeface="Georgia" pitchFamily="18" charset="0"/>
            </a:endParaRPr>
          </a:p>
          <a:p>
            <a:r>
              <a:rPr lang="en-US" altLang="zh-CN" sz="1600" dirty="0" smtClean="0">
                <a:latin typeface="Georgia" pitchFamily="18" charset="0"/>
              </a:rPr>
              <a:t>Also Cindy find out Ms </a:t>
            </a:r>
            <a:r>
              <a:rPr lang="en-US" altLang="zh-CN" sz="1600" dirty="0" err="1" smtClean="0">
                <a:latin typeface="Georgia" pitchFamily="18" charset="0"/>
              </a:rPr>
              <a:t>Mundhra</a:t>
            </a:r>
            <a:r>
              <a:rPr lang="en-US" altLang="zh-CN" sz="1600" dirty="0" smtClean="0">
                <a:latin typeface="Georgia" pitchFamily="18" charset="0"/>
              </a:rPr>
              <a:t> always stand in front of the pastry station for long times before go back to the table. Cindy knew Ms </a:t>
            </a:r>
            <a:r>
              <a:rPr lang="en-US" altLang="zh-CN" sz="1600" dirty="0" err="1" smtClean="0">
                <a:latin typeface="Georgia" pitchFamily="18" charset="0"/>
              </a:rPr>
              <a:t>Mundhra</a:t>
            </a:r>
            <a:r>
              <a:rPr lang="en-US" altLang="zh-CN" sz="1600" dirty="0" smtClean="0">
                <a:latin typeface="Georgia" pitchFamily="18" charset="0"/>
              </a:rPr>
              <a:t> must like to eat the fresh waffle with syrup, every time she standing there is waiting for chef to cook the waffle. After that, when Ms </a:t>
            </a:r>
            <a:r>
              <a:rPr lang="en-US" altLang="zh-CN" sz="1600" dirty="0" err="1" smtClean="0">
                <a:latin typeface="Georgia" pitchFamily="18" charset="0"/>
              </a:rPr>
              <a:t>Mundhra</a:t>
            </a:r>
            <a:r>
              <a:rPr lang="en-US" altLang="zh-CN" sz="1600" dirty="0" smtClean="0">
                <a:latin typeface="Georgia" pitchFamily="18" charset="0"/>
              </a:rPr>
              <a:t> came to restaurant, Cindy will ask the chef to cook the waffle for Ms </a:t>
            </a:r>
            <a:r>
              <a:rPr lang="en-US" altLang="zh-CN" sz="1600" dirty="0" err="1" smtClean="0">
                <a:latin typeface="Georgia" pitchFamily="18" charset="0"/>
              </a:rPr>
              <a:t>Mundhra</a:t>
            </a:r>
            <a:r>
              <a:rPr lang="en-US" altLang="zh-CN" sz="1600" dirty="0" smtClean="0">
                <a:latin typeface="Georgia" pitchFamily="18" charset="0"/>
              </a:rPr>
              <a:t> in first time. And deliver to Ms </a:t>
            </a:r>
            <a:r>
              <a:rPr lang="en-US" altLang="zh-CN" sz="1600" dirty="0" err="1" smtClean="0">
                <a:latin typeface="Georgia" pitchFamily="18" charset="0"/>
              </a:rPr>
              <a:t>Mundhra</a:t>
            </a:r>
            <a:r>
              <a:rPr lang="en-US" altLang="zh-CN" sz="1600" dirty="0" smtClean="0">
                <a:latin typeface="Georgia" pitchFamily="18" charset="0"/>
              </a:rPr>
              <a:t> in person. Ms </a:t>
            </a:r>
            <a:r>
              <a:rPr lang="en-US" altLang="zh-CN" sz="1600" dirty="0" err="1" smtClean="0">
                <a:latin typeface="Georgia" pitchFamily="18" charset="0"/>
              </a:rPr>
              <a:t>Mundhra</a:t>
            </a:r>
            <a:r>
              <a:rPr lang="en-US" altLang="zh-CN" sz="1600" dirty="0" smtClean="0">
                <a:latin typeface="Georgia" pitchFamily="18" charset="0"/>
              </a:rPr>
              <a:t> was so surprise Cindy know what her want in advance. During Ms </a:t>
            </a:r>
            <a:r>
              <a:rPr lang="en-US" altLang="zh-CN" sz="1600" dirty="0" err="1" smtClean="0">
                <a:latin typeface="Georgia" pitchFamily="18" charset="0"/>
              </a:rPr>
              <a:t>Mundhra</a:t>
            </a:r>
            <a:r>
              <a:rPr lang="en-US" altLang="zh-CN" sz="1600" dirty="0" smtClean="0">
                <a:latin typeface="Georgia" pitchFamily="18" charset="0"/>
              </a:rPr>
              <a:t> stay in our hotel, sometimes Cindy took off but she also will share the information with our morning shift associates, so that we call follow up and still can offer the personality service for Ms </a:t>
            </a:r>
            <a:r>
              <a:rPr lang="en-US" altLang="zh-CN" sz="1600" dirty="0" err="1" smtClean="0">
                <a:latin typeface="Georgia" pitchFamily="18" charset="0"/>
              </a:rPr>
              <a:t>Mundhra</a:t>
            </a:r>
            <a:endParaRPr lang="en-US" altLang="zh-CN" sz="1600" dirty="0" smtClean="0">
              <a:latin typeface="Georgia" pitchFamily="18" charset="0"/>
            </a:endParaRPr>
          </a:p>
          <a:p>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苏妹就是这样用心来服务每位来餐厅的客人。因此，我提名她关爱客人奖。</a:t>
            </a:r>
            <a:endParaRPr lang="en-US" altLang="zh-CN" sz="1600" dirty="0" smtClean="0">
              <a:latin typeface="Georgia" pitchFamily="18" charset="0"/>
            </a:endParaRPr>
          </a:p>
          <a:p>
            <a:r>
              <a:rPr lang="en-US" altLang="zh-CN" sz="1600" dirty="0" smtClean="0">
                <a:latin typeface="Georgia" pitchFamily="18" charset="0"/>
              </a:rPr>
              <a:t>Cindy Su is the associate who care every guest come to </a:t>
            </a:r>
          </a:p>
          <a:p>
            <a:r>
              <a:rPr lang="en-US" altLang="zh-CN" sz="1600" dirty="0" smtClean="0">
                <a:latin typeface="Georgia" pitchFamily="18" charset="0"/>
              </a:rPr>
              <a:t>Westin Pazhou. So that I nominate her to be the </a:t>
            </a:r>
          </a:p>
          <a:p>
            <a:r>
              <a:rPr lang="en-US" altLang="zh-CN" sz="1600" dirty="0" smtClean="0">
                <a:latin typeface="Georgia" pitchFamily="18" charset="0"/>
              </a:rPr>
              <a:t>outstanding cares for guest award. </a:t>
            </a:r>
            <a:endParaRPr lang="zh-CN" altLang="zh-CN" sz="1600" dirty="0">
              <a:latin typeface="Georgia" pitchFamily="18" charset="0"/>
            </a:endParaRPr>
          </a:p>
        </p:txBody>
      </p:sp>
      <p:sp>
        <p:nvSpPr>
          <p:cNvPr id="7" name="Text Box 3"/>
          <p:cNvSpPr txBox="1">
            <a:spLocks noChangeArrowheads="1"/>
          </p:cNvSpPr>
          <p:nvPr/>
        </p:nvSpPr>
        <p:spPr bwMode="auto">
          <a:xfrm>
            <a:off x="323528" y="3861049"/>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Cindy Su</a:t>
            </a:r>
          </a:p>
          <a:p>
            <a:pPr algn="ctr" fontAlgn="auto">
              <a:spcBef>
                <a:spcPts val="0"/>
              </a:spcBef>
              <a:spcAft>
                <a:spcPts val="0"/>
              </a:spcAft>
              <a:defRPr/>
            </a:pPr>
            <a:r>
              <a:rPr lang="zh-CN" altLang="en-US" sz="1100" dirty="0" smtClean="0">
                <a:solidFill>
                  <a:schemeClr val="tx1"/>
                </a:solidFill>
                <a:latin typeface="Georgia" pitchFamily="18" charset="0"/>
              </a:rPr>
              <a:t>苏妹</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Attendant – </a:t>
            </a:r>
            <a:r>
              <a:rPr lang="en-AU" altLang="zh-CN" sz="1100" dirty="0" err="1" smtClean="0">
                <a:solidFill>
                  <a:schemeClr val="tx1"/>
                </a:solidFill>
                <a:latin typeface="Georgia" pitchFamily="18" charset="0"/>
              </a:rPr>
              <a:t>SeasonalTaste</a:t>
            </a:r>
            <a:endParaRPr lang="en-AU"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知味西餐厅服务员</a:t>
            </a:r>
            <a:endParaRPr lang="en-US" altLang="zh-CN" sz="1100" dirty="0">
              <a:solidFill>
                <a:schemeClr val="tx1"/>
              </a:solidFill>
              <a:latin typeface="Georgia" pitchFamily="18" charset="0"/>
            </a:endParaRPr>
          </a:p>
        </p:txBody>
      </p:sp>
      <p:pic>
        <p:nvPicPr>
          <p:cNvPr id="9" name="Picture 3" descr="G:\Photos\员工照\staff photo all\600747.jpg"/>
          <p:cNvPicPr>
            <a:picLocks noChangeAspect="1" noChangeArrowheads="1"/>
          </p:cNvPicPr>
          <p:nvPr/>
        </p:nvPicPr>
        <p:blipFill>
          <a:blip r:embed="rId2" cstate="print"/>
          <a:srcRect/>
          <a:stretch>
            <a:fillRect/>
          </a:stretch>
        </p:blipFill>
        <p:spPr bwMode="auto">
          <a:xfrm>
            <a:off x="395536" y="1268760"/>
            <a:ext cx="1872208" cy="2453446"/>
          </a:xfrm>
          <a:prstGeom prst="rect">
            <a:avLst/>
          </a:prstGeom>
          <a:noFill/>
        </p:spPr>
      </p:pic>
      <p:sp>
        <p:nvSpPr>
          <p:cNvPr id="6" name="Rectangle 4"/>
          <p:cNvSpPr>
            <a:spLocks noChangeArrowheads="1"/>
          </p:cNvSpPr>
          <p:nvPr/>
        </p:nvSpPr>
        <p:spPr bwMode="auto">
          <a:xfrm>
            <a:off x="1579623" y="272842"/>
            <a:ext cx="668484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kumimoji="1"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010084" y="549344"/>
            <a:ext cx="7100021"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of </a:t>
            </a:r>
            <a:r>
              <a:rPr kumimoji="1" lang="en-US" altLang="zh-CN" sz="2000" b="1" dirty="0" smtClean="0">
                <a:solidFill>
                  <a:schemeClr val="tx1"/>
                </a:solidFill>
                <a:latin typeface="Georgia" pitchFamily="18" charset="0"/>
              </a:rPr>
              <a:t>September</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九</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杰出关爱生意奖</a:t>
            </a:r>
            <a:endParaRPr lang="zh-CN" altLang="en-US" sz="2000" b="1" dirty="0">
              <a:solidFill>
                <a:schemeClr val="tx1"/>
              </a:solidFill>
              <a:latin typeface="Georgia" pitchFamily="18" charset="0"/>
            </a:endParaRPr>
          </a:p>
        </p:txBody>
      </p:sp>
      <p:sp>
        <p:nvSpPr>
          <p:cNvPr id="12" name="Text Box 3"/>
          <p:cNvSpPr txBox="1">
            <a:spLocks noChangeArrowheads="1"/>
          </p:cNvSpPr>
          <p:nvPr/>
        </p:nvSpPr>
        <p:spPr bwMode="auto">
          <a:xfrm>
            <a:off x="3491880" y="4380806"/>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Dominic </a:t>
            </a:r>
            <a:r>
              <a:rPr lang="en-US" sz="1100" dirty="0" err="1" smtClean="0">
                <a:solidFill>
                  <a:schemeClr val="tx1"/>
                </a:solidFill>
                <a:latin typeface="Georgia" pitchFamily="18" charset="0"/>
              </a:rPr>
              <a:t>Feng</a:t>
            </a:r>
            <a:endParaRPr lang="en-US"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冯天佑</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S&amp;M</a:t>
            </a:r>
          </a:p>
          <a:p>
            <a:pPr algn="ctr" fontAlgn="auto">
              <a:spcBef>
                <a:spcPts val="0"/>
              </a:spcBef>
              <a:spcAft>
                <a:spcPts val="0"/>
              </a:spcAft>
              <a:defRPr/>
            </a:pP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Event Executive</a:t>
            </a:r>
          </a:p>
          <a:p>
            <a:pPr algn="ctr" fontAlgn="auto">
              <a:spcBef>
                <a:spcPts val="0"/>
              </a:spcBef>
              <a:spcAft>
                <a:spcPts val="0"/>
              </a:spcAft>
              <a:defRPr/>
            </a:pPr>
            <a:r>
              <a:rPr lang="zh-CN" altLang="en-US" sz="1100" dirty="0" smtClean="0">
                <a:solidFill>
                  <a:schemeClr val="tx1"/>
                </a:solidFill>
                <a:latin typeface="Georgia" pitchFamily="18" charset="0"/>
              </a:rPr>
              <a:t>宴会统筹主任</a:t>
            </a:r>
            <a:endParaRPr lang="en-US" altLang="zh-CN" sz="1100" dirty="0" smtClean="0">
              <a:solidFill>
                <a:schemeClr val="tx1"/>
              </a:solidFill>
              <a:latin typeface="Georgia" pitchFamily="18" charset="0"/>
            </a:endParaRPr>
          </a:p>
        </p:txBody>
      </p:sp>
      <p:pic>
        <p:nvPicPr>
          <p:cNvPr id="13" name="Picture 2" descr="G:\Photos\员工照\staff photo all\200668.jpg"/>
          <p:cNvPicPr>
            <a:picLocks noChangeAspect="1" noChangeArrowheads="1"/>
          </p:cNvPicPr>
          <p:nvPr/>
        </p:nvPicPr>
        <p:blipFill>
          <a:blip r:embed="rId3" cstate="print"/>
          <a:srcRect l="7363" b="5233"/>
          <a:stretch>
            <a:fillRect/>
          </a:stretch>
        </p:blipFill>
        <p:spPr bwMode="auto">
          <a:xfrm>
            <a:off x="3563888" y="1628800"/>
            <a:ext cx="1912036" cy="26079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0"/>
          <p:cNvSpPr txBox="1">
            <a:spLocks noChangeArrowheads="1"/>
          </p:cNvSpPr>
          <p:nvPr/>
        </p:nvSpPr>
        <p:spPr bwMode="auto">
          <a:xfrm>
            <a:off x="2411760" y="1285860"/>
            <a:ext cx="6768752" cy="4031873"/>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冯天佑作为我们市场销售部的宴会统筹主任，自</a:t>
            </a:r>
            <a:r>
              <a:rPr lang="en-US" altLang="zh-CN" sz="1600" dirty="0" smtClean="0">
                <a:latin typeface="Georgia" pitchFamily="18" charset="0"/>
              </a:rPr>
              <a:t>2012</a:t>
            </a:r>
            <a:r>
              <a:rPr lang="zh-CN" altLang="zh-CN" sz="1600" dirty="0" smtClean="0">
                <a:latin typeface="Georgia" pitchFamily="18" charset="0"/>
              </a:rPr>
              <a:t>年二月份入职以来，凭借他认真负责的工作态度，获得了同事们的一致认可，同时也获得了客人们的一致赞赏。</a:t>
            </a:r>
          </a:p>
          <a:p>
            <a:r>
              <a:rPr lang="en-US" altLang="zh-CN" sz="1600" dirty="0" smtClean="0">
                <a:latin typeface="Georgia" pitchFamily="18" charset="0"/>
              </a:rPr>
              <a:t>Since February 2012,  Event Executive of S&amp;M, work hard and get a great appreciates both from associates and guests.</a:t>
            </a:r>
          </a:p>
          <a:p>
            <a:endParaRPr lang="zh-CN" altLang="zh-CN" sz="1600" dirty="0" smtClean="0">
              <a:latin typeface="Georgia" pitchFamily="18" charset="0"/>
            </a:endParaRPr>
          </a:p>
          <a:p>
            <a:r>
              <a:rPr lang="en-US" altLang="zh-CN" sz="1600" dirty="0" smtClean="0">
                <a:latin typeface="Georgia" pitchFamily="18" charset="0"/>
              </a:rPr>
              <a:t>        8</a:t>
            </a:r>
            <a:r>
              <a:rPr lang="zh-CN" altLang="zh-CN" sz="1600" dirty="0" smtClean="0">
                <a:latin typeface="Georgia" pitchFamily="18" charset="0"/>
              </a:rPr>
              <a:t>月</a:t>
            </a:r>
            <a:r>
              <a:rPr lang="en-US" altLang="zh-CN" sz="1600" dirty="0" smtClean="0">
                <a:latin typeface="Georgia" pitchFamily="18" charset="0"/>
              </a:rPr>
              <a:t>31</a:t>
            </a:r>
            <a:r>
              <a:rPr lang="zh-CN" altLang="zh-CN" sz="1600" dirty="0" smtClean="0">
                <a:latin typeface="Georgia" pitchFamily="18" charset="0"/>
              </a:rPr>
              <a:t>日，休息在家的</a:t>
            </a:r>
            <a:r>
              <a:rPr lang="en-US" altLang="zh-CN" sz="1600" dirty="0" smtClean="0">
                <a:latin typeface="Georgia" pitchFamily="18" charset="0"/>
              </a:rPr>
              <a:t>Dominic</a:t>
            </a:r>
            <a:r>
              <a:rPr lang="zh-CN" altLang="zh-CN" sz="1600" dirty="0" smtClean="0">
                <a:latin typeface="Georgia" pitchFamily="18" charset="0"/>
              </a:rPr>
              <a:t>接到了一项非常艰巨的任务</a:t>
            </a:r>
            <a:r>
              <a:rPr lang="en-US" altLang="zh-CN" sz="1600" dirty="0" smtClean="0">
                <a:latin typeface="Georgia" pitchFamily="18" charset="0"/>
              </a:rPr>
              <a:t> — </a:t>
            </a:r>
            <a:r>
              <a:rPr lang="zh-CN" altLang="zh-CN" sz="1600" dirty="0" smtClean="0">
                <a:latin typeface="Georgia" pitchFamily="18" charset="0"/>
              </a:rPr>
              <a:t>接待宝洁团队。由于那几天我的身体感到不适，医生建议要在家休养几天，可是同时这几天正正是宝洁团队的入住与会议最重要的筹备。我非常需要一位同事代替我去统筹和协助接下来连续三天的宝洁团队的事宜，</a:t>
            </a:r>
            <a:r>
              <a:rPr lang="en-US" altLang="zh-CN" sz="1600" dirty="0" smtClean="0">
                <a:latin typeface="Georgia" pitchFamily="18" charset="0"/>
              </a:rPr>
              <a:t>Dominic</a:t>
            </a:r>
            <a:r>
              <a:rPr lang="zh-CN" altLang="zh-CN" sz="1600" dirty="0" smtClean="0">
                <a:latin typeface="Georgia" pitchFamily="18" charset="0"/>
              </a:rPr>
              <a:t>二话不说就接受了这个艰巨的任务。</a:t>
            </a:r>
          </a:p>
          <a:p>
            <a:r>
              <a:rPr lang="en-US" altLang="zh-CN" sz="1600" dirty="0" smtClean="0">
                <a:latin typeface="Georgia" pitchFamily="18" charset="0"/>
              </a:rPr>
              <a:t>Dominic received a very difficult task to receive P&amp;G team at 31</a:t>
            </a:r>
            <a:r>
              <a:rPr lang="en-US" altLang="zh-CN" sz="1600" baseline="30000" dirty="0" smtClean="0">
                <a:latin typeface="Georgia" pitchFamily="18" charset="0"/>
              </a:rPr>
              <a:t>st</a:t>
            </a:r>
            <a:r>
              <a:rPr lang="en-US" altLang="zh-CN" sz="1600" dirty="0" smtClean="0">
                <a:latin typeface="Georgia" pitchFamily="18" charset="0"/>
              </a:rPr>
              <a:t> August when I was feeling bad. The doctor ask me to have a rest at home for a few days. But as the P&amp;G task come to an important stage, I need someone to handle the meeting for me. Dominic take the task without saying anything. </a:t>
            </a:r>
            <a:endParaRPr lang="zh-CN" altLang="zh-CN" sz="1600" dirty="0">
              <a:latin typeface="Georgia" pitchFamily="18" charset="0"/>
            </a:endParaRPr>
          </a:p>
        </p:txBody>
      </p:sp>
      <p:sp>
        <p:nvSpPr>
          <p:cNvPr id="6" name="矩形 5"/>
          <p:cNvSpPr/>
          <p:nvPr/>
        </p:nvSpPr>
        <p:spPr>
          <a:xfrm>
            <a:off x="1259632" y="5877272"/>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latin typeface="Georgia" pitchFamily="18" charset="0"/>
              </a:rPr>
              <a:t>Maggie </a:t>
            </a:r>
            <a:r>
              <a:rPr lang="en-US" altLang="zh-CN" sz="1400" dirty="0" err="1" smtClean="0">
                <a:latin typeface="Georgia" pitchFamily="18" charset="0"/>
              </a:rPr>
              <a:t>Wen</a:t>
            </a:r>
            <a:r>
              <a:rPr lang="zh-CN" altLang="zh-CN" sz="1400" dirty="0" smtClean="0">
                <a:latin typeface="Georgia" pitchFamily="18" charset="0"/>
              </a:rPr>
              <a:t>文静</a:t>
            </a:r>
            <a:r>
              <a:rPr kumimoji="1" lang="en-US" altLang="zh-CN" sz="1400" dirty="0" smtClean="0">
                <a:solidFill>
                  <a:schemeClr val="tx1"/>
                </a:solidFill>
                <a:latin typeface="Georgia" pitchFamily="18" charset="0"/>
              </a:rPr>
              <a:t>, </a:t>
            </a:r>
            <a:r>
              <a:rPr lang="en-US" altLang="zh-CN" sz="1400" dirty="0" smtClean="0">
                <a:latin typeface="Georgia" pitchFamily="18" charset="0"/>
              </a:rPr>
              <a:t>Asst. Director of Event</a:t>
            </a:r>
            <a:r>
              <a:rPr lang="zh-CN" altLang="en-US" sz="1400" dirty="0" smtClean="0">
                <a:latin typeface="Georgia" pitchFamily="18" charset="0"/>
              </a:rPr>
              <a:t>宴会统筹副总监</a:t>
            </a:r>
            <a:endParaRPr kumimoji="1" lang="en-US" altLang="zh-CN" sz="1400" dirty="0">
              <a:solidFill>
                <a:schemeClr val="tx1"/>
              </a:solidFill>
              <a:latin typeface="Georgia" pitchFamily="18" charset="0"/>
            </a:endParaRPr>
          </a:p>
        </p:txBody>
      </p:sp>
      <p:sp>
        <p:nvSpPr>
          <p:cNvPr id="11" name="Text Box 3"/>
          <p:cNvSpPr txBox="1">
            <a:spLocks noChangeArrowheads="1"/>
          </p:cNvSpPr>
          <p:nvPr/>
        </p:nvSpPr>
        <p:spPr bwMode="auto">
          <a:xfrm>
            <a:off x="395536" y="4077072"/>
            <a:ext cx="1944216"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Dominic </a:t>
            </a:r>
            <a:r>
              <a:rPr lang="en-US" sz="1100" dirty="0" err="1" smtClean="0">
                <a:solidFill>
                  <a:schemeClr val="tx1"/>
                </a:solidFill>
                <a:latin typeface="Georgia" pitchFamily="18" charset="0"/>
              </a:rPr>
              <a:t>Feng</a:t>
            </a:r>
            <a:endParaRPr lang="en-US"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冯天佑</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S&amp;M</a:t>
            </a:r>
          </a:p>
          <a:p>
            <a:pPr algn="ctr" fontAlgn="auto">
              <a:spcBef>
                <a:spcPts val="0"/>
              </a:spcBef>
              <a:spcAft>
                <a:spcPts val="0"/>
              </a:spcAft>
              <a:defRPr/>
            </a:pP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Event Executive</a:t>
            </a:r>
          </a:p>
          <a:p>
            <a:pPr algn="ctr" fontAlgn="auto">
              <a:spcBef>
                <a:spcPts val="0"/>
              </a:spcBef>
              <a:spcAft>
                <a:spcPts val="0"/>
              </a:spcAft>
              <a:defRPr/>
            </a:pPr>
            <a:r>
              <a:rPr lang="zh-CN" altLang="en-US" sz="1100" dirty="0" smtClean="0">
                <a:solidFill>
                  <a:schemeClr val="tx1"/>
                </a:solidFill>
                <a:latin typeface="Georgia" pitchFamily="18" charset="0"/>
              </a:rPr>
              <a:t>宴会统筹主任</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2" name="Picture 2" descr="G:\Photos\员工照\staff photo all\200668.jpg"/>
          <p:cNvPicPr>
            <a:picLocks noChangeAspect="1" noChangeArrowheads="1"/>
          </p:cNvPicPr>
          <p:nvPr/>
        </p:nvPicPr>
        <p:blipFill>
          <a:blip r:embed="rId2" cstate="print"/>
          <a:srcRect l="7363" b="5233"/>
          <a:stretch>
            <a:fillRect/>
          </a:stretch>
        </p:blipFill>
        <p:spPr bwMode="auto">
          <a:xfrm>
            <a:off x="395536" y="1343937"/>
            <a:ext cx="1912036" cy="2607990"/>
          </a:xfrm>
          <a:prstGeom prst="rect">
            <a:avLst/>
          </a:prstGeom>
          <a:noFill/>
        </p:spPr>
      </p:pic>
      <p:sp>
        <p:nvSpPr>
          <p:cNvPr id="7" name="Rectangle 4"/>
          <p:cNvSpPr>
            <a:spLocks noChangeArrowheads="1"/>
          </p:cNvSpPr>
          <p:nvPr/>
        </p:nvSpPr>
        <p:spPr bwMode="auto">
          <a:xfrm>
            <a:off x="1414103" y="273119"/>
            <a:ext cx="710002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0"/>
          <p:cNvSpPr txBox="1">
            <a:spLocks noChangeArrowheads="1"/>
          </p:cNvSpPr>
          <p:nvPr/>
        </p:nvSpPr>
        <p:spPr bwMode="auto">
          <a:xfrm>
            <a:off x="2483768" y="1052736"/>
            <a:ext cx="6660232" cy="4842545"/>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这次的活动是宝洁的年度亚太区高层颁奖会议，出席的人员除了来自不同国家的宝洁公司的精英以外，还有宝洁公司的</a:t>
            </a:r>
            <a:r>
              <a:rPr lang="en-US" altLang="zh-CN" sz="1600" dirty="0" smtClean="0">
                <a:latin typeface="Georgia" pitchFamily="18" charset="0"/>
              </a:rPr>
              <a:t>VP Mr. Hunter </a:t>
            </a:r>
            <a:r>
              <a:rPr lang="zh-CN" altLang="zh-CN" sz="1600" dirty="0" smtClean="0">
                <a:latin typeface="Georgia" pitchFamily="18" charset="0"/>
              </a:rPr>
              <a:t>以及著名的演讲家</a:t>
            </a:r>
            <a:r>
              <a:rPr lang="en-US" altLang="zh-CN" sz="1600" dirty="0" smtClean="0">
                <a:latin typeface="Georgia" pitchFamily="18" charset="0"/>
              </a:rPr>
              <a:t> Mr. Kaufman</a:t>
            </a:r>
            <a:r>
              <a:rPr lang="zh-CN" altLang="zh-CN" sz="1600" dirty="0" smtClean="0">
                <a:latin typeface="Georgia" pitchFamily="18" charset="0"/>
              </a:rPr>
              <a:t>。为了隆重其事，宝洁公司安排多达</a:t>
            </a:r>
            <a:r>
              <a:rPr lang="en-US" altLang="zh-CN" sz="1600" dirty="0" smtClean="0">
                <a:latin typeface="Georgia" pitchFamily="18" charset="0"/>
              </a:rPr>
              <a:t>8</a:t>
            </a:r>
            <a:r>
              <a:rPr lang="zh-CN" altLang="zh-CN" sz="1600" dirty="0" smtClean="0">
                <a:latin typeface="Georgia" pitchFamily="18" charset="0"/>
              </a:rPr>
              <a:t>人组成了庞大的活动组织统筹团队，每个人负责的范围都不一样，这也就意味着我们的这位同事需要跟</a:t>
            </a:r>
            <a:r>
              <a:rPr lang="en-US" altLang="zh-CN" sz="1600" dirty="0" smtClean="0">
                <a:latin typeface="Georgia" pitchFamily="18" charset="0"/>
              </a:rPr>
              <a:t>8</a:t>
            </a:r>
            <a:r>
              <a:rPr lang="zh-CN" altLang="zh-CN" sz="1600" dirty="0" smtClean="0">
                <a:latin typeface="Georgia" pitchFamily="18" charset="0"/>
              </a:rPr>
              <a:t>个会议组织人员沟通、协商。心思细密、认真负责、吃苦耐劳是接受这一任务的同事的必备条件，</a:t>
            </a:r>
            <a:r>
              <a:rPr lang="en-US" altLang="zh-CN" sz="1600" dirty="0" smtClean="0">
                <a:latin typeface="Georgia" pitchFamily="18" charset="0"/>
              </a:rPr>
              <a:t>Dominic</a:t>
            </a:r>
            <a:r>
              <a:rPr lang="zh-CN" altLang="zh-CN" sz="1600" dirty="0" smtClean="0">
                <a:latin typeface="Georgia" pitchFamily="18" charset="0"/>
              </a:rPr>
              <a:t>恰好用这份精神赢得了客户的赞美与掌声。大量房间入住的安排与客户临时的更改要求与决定可以说让人头晕脑胀；宝洁团队的会议一向都是要求最高的，会议的安排与细节都非常的细致，每一个小的点我们都不能忽略掉，这样无形中也给对接的销售人员相当大的压力；</a:t>
            </a:r>
            <a:endParaRPr lang="en-US" altLang="zh-CN" sz="1600" dirty="0" smtClean="0">
              <a:latin typeface="Georgia" pitchFamily="18" charset="0"/>
            </a:endParaRPr>
          </a:p>
          <a:p>
            <a:r>
              <a:rPr lang="en-US" altLang="zh-CN" sz="1600" dirty="0" smtClean="0">
                <a:latin typeface="Georgia" pitchFamily="18" charset="0"/>
              </a:rPr>
              <a:t>This activity is the annual Asia Pacific awards conference of P&amp;G and the attendants is from all over the world include the famous orator Mr. Kaufman. P&amp;G arranged a 8 people team to handle this big meeting. That means we need to talk with 8 different people. Everyone work in different area so that Dominic need to communicate with 8 different people. To be thoughtful and careful is the character of a sales man. Dominic win the praise with his own character. The P&amp;G team required high level of room services. We shouldn’t miss anything and it give press to the sales as well.</a:t>
            </a:r>
            <a:endParaRPr lang="zh-CN" altLang="zh-CN" sz="1600" dirty="0">
              <a:latin typeface="Georgia" pitchFamily="18" charset="0"/>
            </a:endParaRPr>
          </a:p>
        </p:txBody>
      </p:sp>
      <p:sp>
        <p:nvSpPr>
          <p:cNvPr id="12" name="Text Box 3"/>
          <p:cNvSpPr txBox="1">
            <a:spLocks noChangeArrowheads="1"/>
          </p:cNvSpPr>
          <p:nvPr/>
        </p:nvSpPr>
        <p:spPr bwMode="auto">
          <a:xfrm>
            <a:off x="323528" y="4095943"/>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Dominic </a:t>
            </a:r>
            <a:r>
              <a:rPr lang="en-US" sz="1100" dirty="0" err="1" smtClean="0">
                <a:solidFill>
                  <a:schemeClr val="tx1"/>
                </a:solidFill>
                <a:latin typeface="Georgia" pitchFamily="18" charset="0"/>
              </a:rPr>
              <a:t>Feng</a:t>
            </a:r>
            <a:endParaRPr lang="en-US"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冯天佑</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S&amp;M</a:t>
            </a:r>
          </a:p>
          <a:p>
            <a:pPr algn="ctr" fontAlgn="auto">
              <a:spcBef>
                <a:spcPts val="0"/>
              </a:spcBef>
              <a:spcAft>
                <a:spcPts val="0"/>
              </a:spcAft>
              <a:defRPr/>
            </a:pP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Event Executive</a:t>
            </a:r>
          </a:p>
          <a:p>
            <a:pPr algn="ctr" fontAlgn="auto">
              <a:spcBef>
                <a:spcPts val="0"/>
              </a:spcBef>
              <a:spcAft>
                <a:spcPts val="0"/>
              </a:spcAft>
              <a:defRPr/>
            </a:pPr>
            <a:r>
              <a:rPr lang="zh-CN" altLang="en-US" sz="1100" dirty="0" smtClean="0">
                <a:solidFill>
                  <a:schemeClr val="tx1"/>
                </a:solidFill>
                <a:latin typeface="Georgia" pitchFamily="18" charset="0"/>
              </a:rPr>
              <a:t>宴会统筹主任</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3" name="Picture 2" descr="G:\Photos\员工照\staff photo all\200668.jpg"/>
          <p:cNvPicPr>
            <a:picLocks noChangeAspect="1" noChangeArrowheads="1"/>
          </p:cNvPicPr>
          <p:nvPr/>
        </p:nvPicPr>
        <p:blipFill>
          <a:blip r:embed="rId2" cstate="print"/>
          <a:srcRect l="7363" b="5233"/>
          <a:stretch>
            <a:fillRect/>
          </a:stretch>
        </p:blipFill>
        <p:spPr bwMode="auto">
          <a:xfrm>
            <a:off x="395536" y="1343937"/>
            <a:ext cx="1912036" cy="2607990"/>
          </a:xfrm>
          <a:prstGeom prst="rect">
            <a:avLst/>
          </a:prstGeom>
          <a:noFill/>
        </p:spPr>
      </p:pic>
      <p:sp>
        <p:nvSpPr>
          <p:cNvPr id="6" name="Rectangle 4"/>
          <p:cNvSpPr>
            <a:spLocks noChangeArrowheads="1"/>
          </p:cNvSpPr>
          <p:nvPr/>
        </p:nvSpPr>
        <p:spPr bwMode="auto">
          <a:xfrm>
            <a:off x="1414103" y="273119"/>
            <a:ext cx="710002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0"/>
          <p:cNvSpPr txBox="1">
            <a:spLocks noChangeArrowheads="1"/>
          </p:cNvSpPr>
          <p:nvPr/>
        </p:nvSpPr>
        <p:spPr bwMode="auto">
          <a:xfrm>
            <a:off x="2520627" y="1106735"/>
            <a:ext cx="6587877" cy="4770537"/>
          </a:xfrm>
          <a:prstGeom prst="rect">
            <a:avLst/>
          </a:prstGeom>
          <a:noFill/>
          <a:ln w="9525">
            <a:noFill/>
            <a:miter lim="800000"/>
            <a:headEnd/>
            <a:tailEnd/>
          </a:ln>
        </p:spPr>
        <p:txBody>
          <a:bodyPr wrap="square">
            <a:spAutoFit/>
          </a:bodyPr>
          <a:lstStyle/>
          <a:p>
            <a:r>
              <a:rPr lang="zh-CN" altLang="zh-CN" sz="1600" dirty="0" smtClean="0">
                <a:latin typeface="Georgia" pitchFamily="18" charset="0"/>
              </a:rPr>
              <a:t>用餐方面更是需要更加的宝洁公司非常关注的环节，由于宝洁公司宴请的都是来自世界各国有着不同的文化、背景的重要客户与领导，说到饮食方面，他们肯定会更加谨慎与关注。除此之外，上至房间与会议安排，下至接送安排与会议后的结账、发票问题，</a:t>
            </a:r>
            <a:r>
              <a:rPr lang="en-US" altLang="zh-CN" sz="1600" dirty="0" smtClean="0">
                <a:latin typeface="Georgia" pitchFamily="18" charset="0"/>
              </a:rPr>
              <a:t>Dominic</a:t>
            </a:r>
            <a:r>
              <a:rPr lang="zh-CN" altLang="zh-CN" sz="1600" dirty="0" smtClean="0">
                <a:latin typeface="Georgia" pitchFamily="18" charset="0"/>
              </a:rPr>
              <a:t>都亲自跟进，务求让客人的整个入住都体验非凡与满意。这段时间的</a:t>
            </a:r>
            <a:r>
              <a:rPr lang="en-US" altLang="zh-CN" sz="1600" dirty="0" smtClean="0">
                <a:latin typeface="Georgia" pitchFamily="18" charset="0"/>
              </a:rPr>
              <a:t>Dominic</a:t>
            </a:r>
            <a:r>
              <a:rPr lang="zh-CN" altLang="zh-CN" sz="1600" dirty="0" smtClean="0">
                <a:latin typeface="Georgia" pitchFamily="18" charset="0"/>
              </a:rPr>
              <a:t>都奔跑在酒店的每一个角落，只要客人需要的时候，他就会第一时间现身。从早上</a:t>
            </a:r>
            <a:r>
              <a:rPr lang="en-US" altLang="zh-CN" sz="1600" dirty="0" smtClean="0">
                <a:latin typeface="Georgia" pitchFamily="18" charset="0"/>
              </a:rPr>
              <a:t>7</a:t>
            </a:r>
            <a:r>
              <a:rPr lang="zh-CN" altLang="zh-CN" sz="1600" dirty="0" smtClean="0">
                <a:latin typeface="Georgia" pitchFamily="18" charset="0"/>
              </a:rPr>
              <a:t>点多到晚上</a:t>
            </a:r>
            <a:r>
              <a:rPr lang="en-US" altLang="zh-CN" sz="1600" dirty="0" smtClean="0">
                <a:latin typeface="Georgia" pitchFamily="18" charset="0"/>
              </a:rPr>
              <a:t>11</a:t>
            </a:r>
            <a:r>
              <a:rPr lang="zh-CN" altLang="zh-CN" sz="1600" dirty="0" smtClean="0">
                <a:latin typeface="Georgia" pitchFamily="18" charset="0"/>
              </a:rPr>
              <a:t>点，这个不知疲倦的身影总先把客人的问题与需要解决了再想到自己。每次同事们叫</a:t>
            </a:r>
            <a:r>
              <a:rPr lang="en-US" altLang="zh-CN" sz="1600" dirty="0" smtClean="0">
                <a:latin typeface="Georgia" pitchFamily="18" charset="0"/>
              </a:rPr>
              <a:t>Dominic</a:t>
            </a:r>
            <a:r>
              <a:rPr lang="zh-CN" altLang="zh-CN" sz="1600" dirty="0" smtClean="0">
                <a:latin typeface="Georgia" pitchFamily="18" charset="0"/>
              </a:rPr>
              <a:t>一起去饭堂吃饭的时候，他总是笑笑的说：</a:t>
            </a:r>
            <a:r>
              <a:rPr lang="en-US" altLang="zh-CN" sz="1600" dirty="0" smtClean="0">
                <a:latin typeface="Georgia" pitchFamily="18" charset="0"/>
              </a:rPr>
              <a:t>“</a:t>
            </a:r>
            <a:r>
              <a:rPr lang="zh-CN" altLang="zh-CN" sz="1600" dirty="0" smtClean="0">
                <a:latin typeface="Georgia" pitchFamily="18" charset="0"/>
              </a:rPr>
              <a:t>我最近减肥，你们先去吧</a:t>
            </a:r>
            <a:r>
              <a:rPr lang="en-US" altLang="zh-CN" sz="1600" dirty="0" smtClean="0">
                <a:latin typeface="Georgia" pitchFamily="18" charset="0"/>
              </a:rPr>
              <a:t>”</a:t>
            </a:r>
            <a:r>
              <a:rPr lang="zh-CN" altLang="zh-CN" sz="1600" dirty="0" smtClean="0">
                <a:latin typeface="Georgia" pitchFamily="18" charset="0"/>
              </a:rPr>
              <a:t>，然后又回到座位前埋头苦干，一干就是八点多九点才想起自己还没吃晚饭。本来在我们团队中就是最瘦弱的他，却往往在这个时候体现出他庞大的能量与爆发力。</a:t>
            </a:r>
            <a:endParaRPr lang="en-US" altLang="zh-CN" sz="1600" dirty="0" smtClean="0">
              <a:latin typeface="Georgia" pitchFamily="18" charset="0"/>
            </a:endParaRPr>
          </a:p>
          <a:p>
            <a:r>
              <a:rPr lang="en-US" altLang="zh-CN" sz="1600" dirty="0" smtClean="0">
                <a:latin typeface="Georgia" pitchFamily="18" charset="0"/>
              </a:rPr>
              <a:t>The P&amp;G team required high level of F&amp;B services too. The P&amp;G team invite guests from all over the world with different culture. During this period, Dominic is running in every corner of the hotel. Whenever the guests need, he will appear. He consider the guests needs first and then think of himself. Every time we ask him to join us with dinner, he smile and say he is losing weight. He always work to 8 or 9 pm in the evening. It shows his energy and power at the thin body. </a:t>
            </a:r>
            <a:endParaRPr lang="zh-CN" altLang="zh-CN" sz="1600" dirty="0" smtClean="0">
              <a:latin typeface="Georgia" pitchFamily="18" charset="0"/>
            </a:endParaRPr>
          </a:p>
          <a:p>
            <a:endParaRPr lang="zh-CN" altLang="zh-CN" sz="1600" dirty="0">
              <a:latin typeface="Georgia" pitchFamily="18" charset="0"/>
            </a:endParaRPr>
          </a:p>
        </p:txBody>
      </p:sp>
      <p:sp>
        <p:nvSpPr>
          <p:cNvPr id="10" name="Text Box 3"/>
          <p:cNvSpPr txBox="1">
            <a:spLocks noChangeArrowheads="1"/>
          </p:cNvSpPr>
          <p:nvPr/>
        </p:nvSpPr>
        <p:spPr bwMode="auto">
          <a:xfrm>
            <a:off x="323528" y="4095943"/>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Dominic </a:t>
            </a:r>
            <a:r>
              <a:rPr lang="en-US" sz="1100" dirty="0" err="1" smtClean="0">
                <a:solidFill>
                  <a:schemeClr val="tx1"/>
                </a:solidFill>
                <a:latin typeface="Georgia" pitchFamily="18" charset="0"/>
              </a:rPr>
              <a:t>Feng</a:t>
            </a:r>
            <a:endParaRPr lang="en-US"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冯天佑</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S&amp;M</a:t>
            </a:r>
          </a:p>
          <a:p>
            <a:pPr algn="ctr" fontAlgn="auto">
              <a:spcBef>
                <a:spcPts val="0"/>
              </a:spcBef>
              <a:spcAft>
                <a:spcPts val="0"/>
              </a:spcAft>
              <a:defRPr/>
            </a:pP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Event Executive</a:t>
            </a:r>
          </a:p>
          <a:p>
            <a:pPr algn="ctr" fontAlgn="auto">
              <a:spcBef>
                <a:spcPts val="0"/>
              </a:spcBef>
              <a:spcAft>
                <a:spcPts val="0"/>
              </a:spcAft>
              <a:defRPr/>
            </a:pPr>
            <a:r>
              <a:rPr lang="zh-CN" altLang="en-US" sz="1100" dirty="0" smtClean="0">
                <a:solidFill>
                  <a:schemeClr val="tx1"/>
                </a:solidFill>
                <a:latin typeface="Georgia" pitchFamily="18" charset="0"/>
              </a:rPr>
              <a:t>宴会统筹主任</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1" name="Picture 2" descr="G:\Photos\员工照\staff photo all\200668.jpg"/>
          <p:cNvPicPr>
            <a:picLocks noChangeAspect="1" noChangeArrowheads="1"/>
          </p:cNvPicPr>
          <p:nvPr/>
        </p:nvPicPr>
        <p:blipFill>
          <a:blip r:embed="rId2" cstate="print"/>
          <a:srcRect l="7363" b="5233"/>
          <a:stretch>
            <a:fillRect/>
          </a:stretch>
        </p:blipFill>
        <p:spPr bwMode="auto">
          <a:xfrm>
            <a:off x="395536" y="1343937"/>
            <a:ext cx="1912036" cy="2607990"/>
          </a:xfrm>
          <a:prstGeom prst="rect">
            <a:avLst/>
          </a:prstGeom>
          <a:noFill/>
        </p:spPr>
      </p:pic>
      <p:sp>
        <p:nvSpPr>
          <p:cNvPr id="6" name="Rectangle 4"/>
          <p:cNvSpPr>
            <a:spLocks noChangeArrowheads="1"/>
          </p:cNvSpPr>
          <p:nvPr/>
        </p:nvSpPr>
        <p:spPr bwMode="auto">
          <a:xfrm>
            <a:off x="1414103" y="273119"/>
            <a:ext cx="710002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0"/>
          <p:cNvSpPr txBox="1">
            <a:spLocks noChangeArrowheads="1"/>
          </p:cNvSpPr>
          <p:nvPr/>
        </p:nvSpPr>
        <p:spPr bwMode="auto">
          <a:xfrm>
            <a:off x="2520627" y="932522"/>
            <a:ext cx="6587877" cy="501675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MPSI – Meeting Planner Satisfaction Index</a:t>
            </a:r>
            <a:r>
              <a:rPr lang="zh-CN" altLang="zh-CN" sz="1600" dirty="0" smtClean="0">
                <a:latin typeface="Georgia" pitchFamily="18" charset="0"/>
              </a:rPr>
              <a:t>，</a:t>
            </a:r>
            <a:r>
              <a:rPr lang="en-US" altLang="zh-CN" sz="1600" dirty="0" smtClean="0">
                <a:latin typeface="Georgia" pitchFamily="18" charset="0"/>
              </a:rPr>
              <a:t>“</a:t>
            </a:r>
            <a:r>
              <a:rPr lang="zh-CN" altLang="zh-CN" sz="1600" dirty="0" smtClean="0">
                <a:latin typeface="Georgia" pitchFamily="18" charset="0"/>
              </a:rPr>
              <a:t>会议组织者满意指数回访</a:t>
            </a:r>
            <a:r>
              <a:rPr lang="en-US" altLang="zh-CN" sz="1600" dirty="0" smtClean="0">
                <a:latin typeface="Georgia" pitchFamily="18" charset="0"/>
              </a:rPr>
              <a:t>”</a:t>
            </a:r>
            <a:r>
              <a:rPr lang="zh-CN" altLang="zh-CN" sz="1600" dirty="0" smtClean="0">
                <a:latin typeface="Georgia" pitchFamily="18" charset="0"/>
              </a:rPr>
              <a:t>。这个也是鼓励着和监督着我们每一个宴会销售同事的服务。每一次的会议满意指数回访，宝洁给我们的得分都难以完全满意，总会有那么一点点的瑕疵和意外。但是这次，完美的满分</a:t>
            </a:r>
            <a:r>
              <a:rPr lang="en-US" altLang="zh-CN" sz="1600" dirty="0" smtClean="0">
                <a:latin typeface="Georgia" pitchFamily="18" charset="0"/>
              </a:rPr>
              <a:t>5</a:t>
            </a:r>
            <a:r>
              <a:rPr lang="zh-CN" altLang="zh-CN" sz="1600" dirty="0" smtClean="0">
                <a:latin typeface="Georgia" pitchFamily="18" charset="0"/>
              </a:rPr>
              <a:t>分与客人高度的评价，给予了我们</a:t>
            </a:r>
            <a:r>
              <a:rPr lang="en-US" altLang="zh-CN" sz="1600" dirty="0" smtClean="0">
                <a:latin typeface="Georgia" pitchFamily="18" charset="0"/>
              </a:rPr>
              <a:t>Dominic</a:t>
            </a:r>
            <a:r>
              <a:rPr lang="zh-CN" altLang="zh-CN" sz="1600" dirty="0" smtClean="0">
                <a:latin typeface="Georgia" pitchFamily="18" charset="0"/>
              </a:rPr>
              <a:t>完全的肯定与赞赏，他的应变能力、问题处理能力、沟通能力让客人这次的入住与会议在广交会威斯汀酒店顺利的完成。</a:t>
            </a:r>
          </a:p>
          <a:p>
            <a:r>
              <a:rPr lang="en-US" altLang="zh-CN" sz="1600" dirty="0" smtClean="0">
                <a:latin typeface="Georgia" pitchFamily="18" charset="0"/>
              </a:rPr>
              <a:t>MPSI encourage the sales team. But it is hard to get a full mark. But this time by Dominic’s hard working we get full mark and receive a great comment from the P&amp;G team. He help us a lot with all his character. </a:t>
            </a:r>
          </a:p>
          <a:p>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通过</a:t>
            </a:r>
            <a:r>
              <a:rPr lang="en-US" altLang="zh-CN" sz="1600" dirty="0" smtClean="0">
                <a:latin typeface="Georgia" pitchFamily="18" charset="0"/>
              </a:rPr>
              <a:t>Dominic</a:t>
            </a:r>
            <a:r>
              <a:rPr lang="zh-CN" altLang="zh-CN" sz="1600" dirty="0" smtClean="0">
                <a:latin typeface="Georgia" pitchFamily="18" charset="0"/>
              </a:rPr>
              <a:t>的努力，为酒店</a:t>
            </a:r>
            <a:r>
              <a:rPr lang="en-US" altLang="zh-CN" sz="1600" dirty="0" smtClean="0">
                <a:latin typeface="Georgia" pitchFamily="18" charset="0"/>
              </a:rPr>
              <a:t>9</a:t>
            </a:r>
            <a:r>
              <a:rPr lang="zh-CN" altLang="zh-CN" sz="1600" dirty="0" smtClean="0">
                <a:latin typeface="Georgia" pitchFamily="18" charset="0"/>
              </a:rPr>
              <a:t>月一开始就带来了</a:t>
            </a:r>
            <a:r>
              <a:rPr lang="en-US" altLang="zh-CN" sz="1600" dirty="0" smtClean="0">
                <a:latin typeface="Georgia" pitchFamily="18" charset="0"/>
              </a:rPr>
              <a:t>15</a:t>
            </a:r>
            <a:r>
              <a:rPr lang="zh-CN" altLang="zh-CN" sz="1600" dirty="0" smtClean="0">
                <a:latin typeface="Georgia" pitchFamily="18" charset="0"/>
              </a:rPr>
              <a:t>万多的客房收入与</a:t>
            </a:r>
            <a:r>
              <a:rPr lang="en-US" altLang="zh-CN" sz="1600" dirty="0" smtClean="0">
                <a:latin typeface="Georgia" pitchFamily="18" charset="0"/>
              </a:rPr>
              <a:t>25</a:t>
            </a:r>
            <a:r>
              <a:rPr lang="zh-CN" altLang="zh-CN" sz="1600" dirty="0" smtClean="0">
                <a:latin typeface="Georgia" pitchFamily="18" charset="0"/>
              </a:rPr>
              <a:t>万多的宴会收入，总共超过了</a:t>
            </a:r>
            <a:r>
              <a:rPr lang="en-US" altLang="zh-CN" sz="1600" dirty="0" smtClean="0">
                <a:latin typeface="Georgia" pitchFamily="18" charset="0"/>
              </a:rPr>
              <a:t>40</a:t>
            </a:r>
            <a:r>
              <a:rPr lang="zh-CN" altLang="zh-CN" sz="1600" dirty="0" smtClean="0">
                <a:latin typeface="Georgia" pitchFamily="18" charset="0"/>
              </a:rPr>
              <a:t>万元的收入为</a:t>
            </a:r>
            <a:r>
              <a:rPr lang="en-US" altLang="zh-CN" sz="1600" dirty="0" smtClean="0">
                <a:latin typeface="Georgia" pitchFamily="18" charset="0"/>
              </a:rPr>
              <a:t>9</a:t>
            </a:r>
            <a:r>
              <a:rPr lang="zh-CN" altLang="zh-CN" sz="1600" dirty="0" smtClean="0">
                <a:latin typeface="Georgia" pitchFamily="18" charset="0"/>
              </a:rPr>
              <a:t>月份的生意一开始打了一支强心针。感谢我们团队中有这么一位同事、这么一份精神、这种不一样的态度。我提名</a:t>
            </a:r>
            <a:r>
              <a:rPr lang="en-US" altLang="zh-CN" sz="1600" dirty="0" smtClean="0">
                <a:latin typeface="Georgia" pitchFamily="18" charset="0"/>
              </a:rPr>
              <a:t>Dominic</a:t>
            </a:r>
            <a:r>
              <a:rPr lang="zh-CN" altLang="zh-CN" sz="1600" dirty="0" smtClean="0">
                <a:latin typeface="Georgia" pitchFamily="18" charset="0"/>
              </a:rPr>
              <a:t>为</a:t>
            </a:r>
            <a:r>
              <a:rPr lang="en-US" altLang="zh-CN" sz="1600" dirty="0" smtClean="0">
                <a:latin typeface="Georgia" pitchFamily="18" charset="0"/>
              </a:rPr>
              <a:t>9</a:t>
            </a:r>
            <a:r>
              <a:rPr lang="zh-CN" altLang="zh-CN" sz="1600" dirty="0" smtClean="0">
                <a:latin typeface="Georgia" pitchFamily="18" charset="0"/>
              </a:rPr>
              <a:t>月月度杰出关爱生意奖。</a:t>
            </a:r>
          </a:p>
          <a:p>
            <a:r>
              <a:rPr lang="en-US" altLang="zh-CN" sz="1600" dirty="0" smtClean="0">
                <a:latin typeface="Georgia" pitchFamily="18" charset="0"/>
              </a:rPr>
              <a:t>By Dominic’ hard working, we get more than 150000 guest rooms revenue and more than 250000 event revenue. This is a huge shot in the arm to the business at the beginning in September. So I nominate Dominic to be the outstanding care business. </a:t>
            </a:r>
            <a:endParaRPr lang="zh-CN" altLang="zh-CN" sz="1600" dirty="0">
              <a:latin typeface="Georgia" pitchFamily="18" charset="0"/>
            </a:endParaRPr>
          </a:p>
        </p:txBody>
      </p:sp>
      <p:sp>
        <p:nvSpPr>
          <p:cNvPr id="10" name="Text Box 3"/>
          <p:cNvSpPr txBox="1">
            <a:spLocks noChangeArrowheads="1"/>
          </p:cNvSpPr>
          <p:nvPr/>
        </p:nvSpPr>
        <p:spPr bwMode="auto">
          <a:xfrm>
            <a:off x="323528" y="4095943"/>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Dominic </a:t>
            </a:r>
            <a:r>
              <a:rPr lang="en-US" sz="1100" dirty="0" err="1" smtClean="0">
                <a:solidFill>
                  <a:schemeClr val="tx1"/>
                </a:solidFill>
                <a:latin typeface="Georgia" pitchFamily="18" charset="0"/>
              </a:rPr>
              <a:t>Feng</a:t>
            </a:r>
            <a:endParaRPr lang="en-US"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冯天佑</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S&amp;M</a:t>
            </a:r>
          </a:p>
          <a:p>
            <a:pPr algn="ctr" fontAlgn="auto">
              <a:spcBef>
                <a:spcPts val="0"/>
              </a:spcBef>
              <a:spcAft>
                <a:spcPts val="0"/>
              </a:spcAft>
              <a:defRPr/>
            </a:pP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Event Executive</a:t>
            </a:r>
          </a:p>
          <a:p>
            <a:pPr algn="ctr" fontAlgn="auto">
              <a:spcBef>
                <a:spcPts val="0"/>
              </a:spcBef>
              <a:spcAft>
                <a:spcPts val="0"/>
              </a:spcAft>
              <a:defRPr/>
            </a:pPr>
            <a:r>
              <a:rPr lang="zh-CN" altLang="en-US" sz="1100" dirty="0" smtClean="0">
                <a:solidFill>
                  <a:schemeClr val="tx1"/>
                </a:solidFill>
                <a:latin typeface="Georgia" pitchFamily="18" charset="0"/>
              </a:rPr>
              <a:t>宴会统筹主任</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1" name="Picture 2" descr="G:\Photos\员工照\staff photo all\200668.jpg"/>
          <p:cNvPicPr>
            <a:picLocks noChangeAspect="1" noChangeArrowheads="1"/>
          </p:cNvPicPr>
          <p:nvPr/>
        </p:nvPicPr>
        <p:blipFill>
          <a:blip r:embed="rId2" cstate="print"/>
          <a:srcRect l="7363" b="5233"/>
          <a:stretch>
            <a:fillRect/>
          </a:stretch>
        </p:blipFill>
        <p:spPr bwMode="auto">
          <a:xfrm>
            <a:off x="395536" y="1343937"/>
            <a:ext cx="1912036" cy="2607990"/>
          </a:xfrm>
          <a:prstGeom prst="rect">
            <a:avLst/>
          </a:prstGeom>
          <a:noFill/>
        </p:spPr>
      </p:pic>
      <p:sp>
        <p:nvSpPr>
          <p:cNvPr id="6" name="Rectangle 4"/>
          <p:cNvSpPr>
            <a:spLocks noChangeArrowheads="1"/>
          </p:cNvSpPr>
          <p:nvPr/>
        </p:nvSpPr>
        <p:spPr bwMode="auto">
          <a:xfrm>
            <a:off x="1414103" y="273119"/>
            <a:ext cx="710002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 name="Rectangle 4"/>
          <p:cNvSpPr>
            <a:spLocks noChangeArrowheads="1"/>
          </p:cNvSpPr>
          <p:nvPr/>
        </p:nvSpPr>
        <p:spPr bwMode="auto">
          <a:xfrm>
            <a:off x="997028" y="571569"/>
            <a:ext cx="7173759"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of </a:t>
            </a:r>
            <a:r>
              <a:rPr kumimoji="1" lang="en-US" altLang="zh-CN" sz="2000" b="1" dirty="0" smtClean="0">
                <a:solidFill>
                  <a:schemeClr val="tx1"/>
                </a:solidFill>
                <a:latin typeface="Georgia" pitchFamily="18" charset="0"/>
              </a:rPr>
              <a:t>September</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九</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杰出关爱员工奖</a:t>
            </a:r>
            <a:endParaRPr lang="zh-CN" altLang="en-US" sz="2000" b="1" dirty="0">
              <a:solidFill>
                <a:schemeClr val="tx1"/>
              </a:solidFill>
              <a:latin typeface="Georgia" pitchFamily="18" charset="0"/>
            </a:endParaRPr>
          </a:p>
        </p:txBody>
      </p:sp>
      <p:sp>
        <p:nvSpPr>
          <p:cNvPr id="5" name="Text Box 3"/>
          <p:cNvSpPr txBox="1">
            <a:spLocks noChangeArrowheads="1"/>
          </p:cNvSpPr>
          <p:nvPr/>
        </p:nvSpPr>
        <p:spPr bwMode="auto">
          <a:xfrm>
            <a:off x="3563888" y="4149079"/>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err="1" smtClean="0">
                <a:solidFill>
                  <a:schemeClr val="tx1"/>
                </a:solidFill>
                <a:latin typeface="Georgia" pitchFamily="18" charset="0"/>
              </a:rPr>
              <a:t>Suki</a:t>
            </a:r>
            <a:r>
              <a:rPr lang="en-AU" altLang="zh-CN" sz="1100" dirty="0" smtClean="0">
                <a:solidFill>
                  <a:schemeClr val="tx1"/>
                </a:solidFill>
                <a:latin typeface="Georgia" pitchFamily="18" charset="0"/>
              </a:rPr>
              <a:t> Mo</a:t>
            </a:r>
          </a:p>
          <a:p>
            <a:pPr algn="ctr" fontAlgn="auto">
              <a:spcBef>
                <a:spcPts val="0"/>
              </a:spcBef>
              <a:spcAft>
                <a:spcPts val="0"/>
              </a:spcAft>
              <a:defRPr/>
            </a:pPr>
            <a:r>
              <a:rPr lang="zh-CN" altLang="en-US" sz="1100" dirty="0" smtClean="0">
                <a:solidFill>
                  <a:schemeClr val="tx1"/>
                </a:solidFill>
                <a:latin typeface="Georgia" pitchFamily="18" charset="0"/>
              </a:rPr>
              <a:t>莫秀健</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p:txBody>
      </p:sp>
      <p:pic>
        <p:nvPicPr>
          <p:cNvPr id="6" name="Picture 3" descr="G:\Photos\员工照\staff photo all\600723.jpg"/>
          <p:cNvPicPr>
            <a:picLocks noChangeAspect="1" noChangeArrowheads="1"/>
          </p:cNvPicPr>
          <p:nvPr/>
        </p:nvPicPr>
        <p:blipFill>
          <a:blip r:embed="rId4" cstate="print"/>
          <a:srcRect l="7216" t="7217"/>
          <a:stretch>
            <a:fillRect/>
          </a:stretch>
        </p:blipFill>
        <p:spPr bwMode="auto">
          <a:xfrm>
            <a:off x="3635897" y="1772816"/>
            <a:ext cx="1728192" cy="2304255"/>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339752" y="1156384"/>
            <a:ext cx="6624736" cy="3539430"/>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关爱</a:t>
            </a:r>
            <a:r>
              <a:rPr lang="zh-CN" altLang="zh-CN" sz="1600" dirty="0" smtClean="0">
                <a:latin typeface="Georgia" pitchFamily="18" charset="0"/>
              </a:rPr>
              <a:t>如一股清泉滋润人们的心田；关爱如一缕阳光温暖人们的身心；关爱更如一杯清茶让人们品味它的清纯。这两年来，谢谢一直有你的陪伴和帮助。莫秀建</a:t>
            </a:r>
            <a:r>
              <a:rPr lang="en-US" altLang="zh-CN" sz="1600" dirty="0" err="1" smtClean="0">
                <a:latin typeface="Georgia" pitchFamily="18" charset="0"/>
              </a:rPr>
              <a:t>Suki</a:t>
            </a:r>
            <a:r>
              <a:rPr lang="zh-CN" altLang="zh-CN" sz="1600" dirty="0" smtClean="0">
                <a:latin typeface="Georgia" pitchFamily="18" charset="0"/>
              </a:rPr>
              <a:t>，谢谢你每一次在紧急关头给予我们的帮助。在工作的历程中，她都是默默无闻，从不计较工作做多做啥少的人。对待客人热情，细心，工作认真负责，因此也常常成为我们学习的好 榜样，上司眼里的好下属</a:t>
            </a:r>
            <a:r>
              <a:rPr lang="zh-CN" altLang="zh-CN" sz="1600" dirty="0" smtClean="0">
                <a:latin typeface="Georgia" pitchFamily="18" charset="0"/>
              </a:rPr>
              <a:t>。</a:t>
            </a:r>
            <a:endParaRPr lang="en-US" altLang="zh-CN" sz="1600" dirty="0" smtClean="0">
              <a:latin typeface="Georgia" pitchFamily="18" charset="0"/>
            </a:endParaRPr>
          </a:p>
          <a:p>
            <a:r>
              <a:rPr lang="en-US" altLang="zh-CN" sz="1600" dirty="0" smtClean="0">
                <a:latin typeface="Georgia" pitchFamily="18" charset="0"/>
              </a:rPr>
              <a:t>Cares like a fresh spring moisten people's hearts. Cares like a ray of sunshine warm people's body and mind. Cares is more like a cup of green tea. It will make people taste the pure. In these two years, thanks for your company and help. </a:t>
            </a:r>
            <a:r>
              <a:rPr lang="en-US" altLang="zh-CN" sz="1600" dirty="0" err="1" smtClean="0">
                <a:latin typeface="Georgia" pitchFamily="18" charset="0"/>
              </a:rPr>
              <a:t>Suki</a:t>
            </a:r>
            <a:r>
              <a:rPr lang="en-US" altLang="zh-CN" sz="1600" dirty="0" smtClean="0">
                <a:latin typeface="Georgia" pitchFamily="18" charset="0"/>
              </a:rPr>
              <a:t> Mo, thanks your help every time while emergency. She is in obscurity, who regardless the work more or less during the work. She handled the guest with enthusiasm, careful, serious and responsible. So that she's our idol in my eye. </a:t>
            </a:r>
            <a:endParaRPr lang="zh-CN" altLang="zh-CN" sz="1600" dirty="0" smtClean="0">
              <a:latin typeface="Georgia" pitchFamily="18" charset="0"/>
            </a:endParaRPr>
          </a:p>
          <a:p>
            <a:endParaRPr lang="zh-CN" altLang="zh-CN" sz="1600" dirty="0">
              <a:latin typeface="Georgia" pitchFamily="18" charset="0"/>
            </a:endParaRPr>
          </a:p>
        </p:txBody>
      </p:sp>
      <p:sp>
        <p:nvSpPr>
          <p:cNvPr id="6" name="矩形 5"/>
          <p:cNvSpPr/>
          <p:nvPr/>
        </p:nvSpPr>
        <p:spPr>
          <a:xfrm>
            <a:off x="1259632" y="5877272"/>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latin typeface="Georgia" pitchFamily="18" charset="0"/>
              </a:rPr>
              <a:t>Rose Mei</a:t>
            </a:r>
            <a:r>
              <a:rPr lang="zh-CN" altLang="zh-CN" sz="1400" dirty="0" smtClean="0">
                <a:latin typeface="Georgia" pitchFamily="18" charset="0"/>
              </a:rPr>
              <a:t>梅桂</a:t>
            </a:r>
            <a:r>
              <a:rPr kumimoji="1" lang="en-US" altLang="zh-CN" sz="1400" dirty="0" smtClean="0">
                <a:solidFill>
                  <a:schemeClr val="tx1"/>
                </a:solidFill>
                <a:latin typeface="Georgia" pitchFamily="18" charset="0"/>
              </a:rPr>
              <a:t>, </a:t>
            </a:r>
            <a:r>
              <a:rPr lang="en-US" altLang="zh-CN" sz="1400" dirty="0" smtClean="0">
                <a:latin typeface="Georgia" pitchFamily="18" charset="0"/>
              </a:rPr>
              <a:t>Team Leader - FiveZen5es</a:t>
            </a:r>
            <a:r>
              <a:rPr lang="zh-CN" altLang="en-US" sz="1400" dirty="0" smtClean="0">
                <a:latin typeface="Georgia" pitchFamily="18" charset="0"/>
              </a:rPr>
              <a:t>中国元素餐厅主管</a:t>
            </a:r>
            <a:endParaRPr kumimoji="1" lang="en-US" altLang="zh-CN" sz="1400" dirty="0">
              <a:solidFill>
                <a:schemeClr val="tx1"/>
              </a:solidFill>
              <a:latin typeface="Georgia" pitchFamily="18" charset="0"/>
            </a:endParaRPr>
          </a:p>
        </p:txBody>
      </p:sp>
      <p:sp>
        <p:nvSpPr>
          <p:cNvPr id="13" name="Text Box 3"/>
          <p:cNvSpPr txBox="1">
            <a:spLocks noChangeArrowheads="1"/>
          </p:cNvSpPr>
          <p:nvPr/>
        </p:nvSpPr>
        <p:spPr bwMode="auto">
          <a:xfrm>
            <a:off x="467543" y="3717031"/>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err="1" smtClean="0">
                <a:solidFill>
                  <a:schemeClr val="tx1"/>
                </a:solidFill>
                <a:latin typeface="Georgia" pitchFamily="18" charset="0"/>
              </a:rPr>
              <a:t>Suki</a:t>
            </a:r>
            <a:r>
              <a:rPr lang="en-AU" altLang="zh-CN" sz="1100" dirty="0" smtClean="0">
                <a:solidFill>
                  <a:schemeClr val="tx1"/>
                </a:solidFill>
                <a:latin typeface="Georgia" pitchFamily="18" charset="0"/>
              </a:rPr>
              <a:t> Mo</a:t>
            </a:r>
          </a:p>
          <a:p>
            <a:pPr algn="ctr" fontAlgn="auto">
              <a:spcBef>
                <a:spcPts val="0"/>
              </a:spcBef>
              <a:spcAft>
                <a:spcPts val="0"/>
              </a:spcAft>
              <a:defRPr/>
            </a:pPr>
            <a:r>
              <a:rPr lang="zh-CN" altLang="en-US" sz="1100" dirty="0" smtClean="0">
                <a:solidFill>
                  <a:schemeClr val="tx1"/>
                </a:solidFill>
                <a:latin typeface="Georgia" pitchFamily="18" charset="0"/>
              </a:rPr>
              <a:t>莫秀健</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p:txBody>
      </p:sp>
      <p:pic>
        <p:nvPicPr>
          <p:cNvPr id="14" name="Picture 3" descr="G:\Photos\员工照\staff photo all\600723.jpg"/>
          <p:cNvPicPr>
            <a:picLocks noChangeAspect="1" noChangeArrowheads="1"/>
          </p:cNvPicPr>
          <p:nvPr/>
        </p:nvPicPr>
        <p:blipFill>
          <a:blip r:embed="rId3" cstate="print"/>
          <a:srcRect l="7216" t="7217"/>
          <a:stretch>
            <a:fillRect/>
          </a:stretch>
        </p:blipFill>
        <p:spPr bwMode="auto">
          <a:xfrm>
            <a:off x="539552" y="1340768"/>
            <a:ext cx="1728192" cy="2304255"/>
          </a:xfrm>
          <a:prstGeom prst="rect">
            <a:avLst/>
          </a:prstGeom>
          <a:noFill/>
        </p:spPr>
      </p:pic>
      <p:sp>
        <p:nvSpPr>
          <p:cNvPr id="7" name="Rectangle 4"/>
          <p:cNvSpPr>
            <a:spLocks noChangeArrowheads="1"/>
          </p:cNvSpPr>
          <p:nvPr/>
        </p:nvSpPr>
        <p:spPr bwMode="auto">
          <a:xfrm>
            <a:off x="1377233" y="273119"/>
            <a:ext cx="7173759"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339752" y="1068987"/>
            <a:ext cx="6804248" cy="5262979"/>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9</a:t>
            </a:r>
            <a:r>
              <a:rPr lang="zh-CN" altLang="zh-CN" sz="1600" dirty="0" smtClean="0">
                <a:latin typeface="Georgia" pitchFamily="18" charset="0"/>
              </a:rPr>
              <a:t>月</a:t>
            </a:r>
            <a:r>
              <a:rPr lang="en-US" altLang="zh-CN" sz="1600" dirty="0" smtClean="0">
                <a:latin typeface="Georgia" pitchFamily="18" charset="0"/>
              </a:rPr>
              <a:t>7</a:t>
            </a:r>
            <a:r>
              <a:rPr lang="zh-CN" altLang="zh-CN" sz="1600" dirty="0" smtClean="0">
                <a:latin typeface="Georgia" pitchFamily="18" charset="0"/>
              </a:rPr>
              <a:t>号深夜，我突然发起了高烧，喉咙发炎刺激到我的耳朵听力急速下降，耳朵刺痛得揪心，我坐立不安，平常没有备好感冒发烧的药，情急中我拨通了</a:t>
            </a:r>
            <a:r>
              <a:rPr lang="en-US" altLang="zh-CN" sz="1600" dirty="0" err="1" smtClean="0">
                <a:latin typeface="Georgia" pitchFamily="18" charset="0"/>
              </a:rPr>
              <a:t>Suki</a:t>
            </a:r>
            <a:r>
              <a:rPr lang="zh-CN" altLang="zh-CN" sz="1600" dirty="0" smtClean="0">
                <a:latin typeface="Georgia" pitchFamily="18" charset="0"/>
              </a:rPr>
              <a:t>的电话，：“小莫，你有退烧药吗？我发烧了，你那有退烧药吗</a:t>
            </a:r>
            <a:r>
              <a:rPr lang="en-US" altLang="zh-CN" sz="1600" dirty="0" smtClean="0">
                <a:latin typeface="Georgia" pitchFamily="18" charset="0"/>
              </a:rPr>
              <a:t>..’’.</a:t>
            </a:r>
            <a:r>
              <a:rPr lang="zh-CN" altLang="zh-CN" sz="1600" dirty="0" smtClean="0">
                <a:latin typeface="Georgia" pitchFamily="18" charset="0"/>
              </a:rPr>
              <a:t>话没说完，她就应我马上送药过来给我，让我稍等一会。五分钟左右，她来到了我宿舍，给我测了温度计，拿来温水和退烧片给我服。半个小时过去了，发现我没有任何好转，于是她说：“烧不退，梅桂我们打车去医院吧！再这样子下去会把你脑袋给烧坏的。”与生俱来就怕打针的我毅然拒绝了她的请求。她拿我没主意，只好又冲了两包金银花冲剂给我喝了下去，十多分钟过后，我耳朵的刺痛得到了缓解，虽然高烧还没退下来</a:t>
            </a:r>
            <a:r>
              <a:rPr lang="en-US" altLang="zh-CN" sz="1600" dirty="0" smtClean="0">
                <a:latin typeface="Georgia" pitchFamily="18" charset="0"/>
              </a:rPr>
              <a:t>,</a:t>
            </a:r>
            <a:r>
              <a:rPr lang="zh-CN" altLang="zh-CN" sz="1600" dirty="0" smtClean="0">
                <a:latin typeface="Georgia" pitchFamily="18" charset="0"/>
              </a:rPr>
              <a:t>但是身体感觉好多了</a:t>
            </a:r>
            <a:r>
              <a:rPr lang="zh-CN" altLang="zh-CN" sz="1600" dirty="0" smtClean="0">
                <a:latin typeface="Georgia" pitchFamily="18" charset="0"/>
              </a:rPr>
              <a:t>。</a:t>
            </a:r>
            <a:endParaRPr lang="en-US" altLang="zh-CN" sz="1600" dirty="0" smtClean="0">
              <a:latin typeface="Georgia" pitchFamily="18" charset="0"/>
            </a:endParaRPr>
          </a:p>
          <a:p>
            <a:r>
              <a:rPr lang="en-US" altLang="zh-CN" sz="1600" dirty="0" smtClean="0">
                <a:latin typeface="Georgia" pitchFamily="18" charset="0"/>
              </a:rPr>
              <a:t>Sep 7</a:t>
            </a:r>
            <a:r>
              <a:rPr lang="en-US" altLang="zh-CN" sz="1600" baseline="30000" dirty="0" smtClean="0">
                <a:latin typeface="Georgia" pitchFamily="18" charset="0"/>
              </a:rPr>
              <a:t>th</a:t>
            </a:r>
            <a:r>
              <a:rPr lang="en-US" altLang="zh-CN" sz="1600" dirty="0" smtClean="0">
                <a:latin typeface="Georgia" pitchFamily="18" charset="0"/>
              </a:rPr>
              <a:t> evening, I got a high fever, the throat was sore and I felt couldn’t hear and ear also felt hurt. I was nervous and upset. But I didn't have any medicine, so I called </a:t>
            </a:r>
            <a:r>
              <a:rPr lang="en-US" altLang="zh-CN" sz="1600" dirty="0" err="1" smtClean="0">
                <a:latin typeface="Georgia" pitchFamily="18" charset="0"/>
              </a:rPr>
              <a:t>Suki</a:t>
            </a:r>
            <a:r>
              <a:rPr lang="en-US" altLang="zh-CN" sz="1600" dirty="0" smtClean="0">
                <a:latin typeface="Georgia" pitchFamily="18" charset="0"/>
              </a:rPr>
              <a:t>. She said she would send the medicine to me right away. After 5 minutes, </a:t>
            </a:r>
            <a:r>
              <a:rPr lang="en-US" altLang="zh-CN" sz="1600" dirty="0" err="1" smtClean="0">
                <a:latin typeface="Georgia" pitchFamily="18" charset="0"/>
              </a:rPr>
              <a:t>Suki</a:t>
            </a:r>
            <a:r>
              <a:rPr lang="en-US" altLang="zh-CN" sz="1600" dirty="0" smtClean="0">
                <a:latin typeface="Georgia" pitchFamily="18" charset="0"/>
              </a:rPr>
              <a:t> brought some medicines to me and helped me to test the temperature. Also she asked me to take the medicine with warm water. After half an hour, I didn’t feel better. But </a:t>
            </a:r>
            <a:r>
              <a:rPr lang="en-US" altLang="zh-CN" sz="1600" dirty="0" err="1" smtClean="0">
                <a:latin typeface="Georgia" pitchFamily="18" charset="0"/>
              </a:rPr>
              <a:t>Suki</a:t>
            </a:r>
            <a:r>
              <a:rPr lang="en-US" altLang="zh-CN" sz="1600" dirty="0" smtClean="0">
                <a:latin typeface="Georgia" pitchFamily="18" charset="0"/>
              </a:rPr>
              <a:t> said it would be dangerous if I kept having the high fever. She wanted to bring me to the hospital. However, I was afraid injection. So I rejected her suggestion. She prepared some Chinese herbal tea for </a:t>
            </a:r>
            <a:endParaRPr lang="en-US" altLang="zh-CN" sz="1600" dirty="0" smtClean="0">
              <a:latin typeface="Georgia" pitchFamily="18" charset="0"/>
            </a:endParaRPr>
          </a:p>
          <a:p>
            <a:r>
              <a:rPr lang="en-US" altLang="zh-CN" sz="1600" dirty="0" smtClean="0">
                <a:latin typeface="Georgia" pitchFamily="18" charset="0"/>
              </a:rPr>
              <a:t>me</a:t>
            </a:r>
            <a:r>
              <a:rPr lang="en-US" altLang="zh-CN" sz="1600" dirty="0" smtClean="0">
                <a:latin typeface="Georgia" pitchFamily="18" charset="0"/>
              </a:rPr>
              <a:t>. Several minutes past, my ear felt better but I still </a:t>
            </a:r>
            <a:endParaRPr lang="en-US" altLang="zh-CN" sz="1600" dirty="0" smtClean="0">
              <a:latin typeface="Georgia" pitchFamily="18" charset="0"/>
            </a:endParaRPr>
          </a:p>
          <a:p>
            <a:r>
              <a:rPr lang="en-US" altLang="zh-CN" sz="1600" dirty="0" smtClean="0">
                <a:latin typeface="Georgia" pitchFamily="18" charset="0"/>
              </a:rPr>
              <a:t>having </a:t>
            </a:r>
            <a:r>
              <a:rPr lang="en-US" altLang="zh-CN" sz="1600" dirty="0" smtClean="0">
                <a:latin typeface="Georgia" pitchFamily="18" charset="0"/>
              </a:rPr>
              <a:t>high fever. </a:t>
            </a:r>
            <a:endParaRPr lang="zh-CN" altLang="en-US" sz="1600" dirty="0">
              <a:latin typeface="Georgia" pitchFamily="18" charset="0"/>
            </a:endParaRPr>
          </a:p>
        </p:txBody>
      </p:sp>
      <p:sp>
        <p:nvSpPr>
          <p:cNvPr id="6" name="Text Box 3"/>
          <p:cNvSpPr txBox="1">
            <a:spLocks noChangeArrowheads="1"/>
          </p:cNvSpPr>
          <p:nvPr/>
        </p:nvSpPr>
        <p:spPr bwMode="auto">
          <a:xfrm>
            <a:off x="467543" y="3717031"/>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err="1" smtClean="0">
                <a:solidFill>
                  <a:schemeClr val="tx1"/>
                </a:solidFill>
                <a:latin typeface="Georgia" pitchFamily="18" charset="0"/>
              </a:rPr>
              <a:t>Suki</a:t>
            </a:r>
            <a:r>
              <a:rPr lang="en-AU" altLang="zh-CN" sz="1100" dirty="0" smtClean="0">
                <a:solidFill>
                  <a:schemeClr val="tx1"/>
                </a:solidFill>
                <a:latin typeface="Georgia" pitchFamily="18" charset="0"/>
              </a:rPr>
              <a:t> Mo</a:t>
            </a:r>
          </a:p>
          <a:p>
            <a:pPr algn="ctr" fontAlgn="auto">
              <a:spcBef>
                <a:spcPts val="0"/>
              </a:spcBef>
              <a:spcAft>
                <a:spcPts val="0"/>
              </a:spcAft>
              <a:defRPr/>
            </a:pPr>
            <a:r>
              <a:rPr lang="zh-CN" altLang="en-US" sz="1100" dirty="0" smtClean="0">
                <a:solidFill>
                  <a:schemeClr val="tx1"/>
                </a:solidFill>
                <a:latin typeface="Georgia" pitchFamily="18" charset="0"/>
              </a:rPr>
              <a:t>莫秀健</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p:txBody>
      </p:sp>
      <p:pic>
        <p:nvPicPr>
          <p:cNvPr id="7" name="Picture 3" descr="G:\Photos\员工照\staff photo all\600723.jpg"/>
          <p:cNvPicPr>
            <a:picLocks noChangeAspect="1" noChangeArrowheads="1"/>
          </p:cNvPicPr>
          <p:nvPr/>
        </p:nvPicPr>
        <p:blipFill>
          <a:blip r:embed="rId3" cstate="print"/>
          <a:srcRect l="7216" t="7217"/>
          <a:stretch>
            <a:fillRect/>
          </a:stretch>
        </p:blipFill>
        <p:spPr bwMode="auto">
          <a:xfrm>
            <a:off x="539552" y="1340768"/>
            <a:ext cx="1728192" cy="2304255"/>
          </a:xfrm>
          <a:prstGeom prst="rect">
            <a:avLst/>
          </a:prstGeom>
          <a:noFill/>
        </p:spPr>
      </p:pic>
      <p:sp>
        <p:nvSpPr>
          <p:cNvPr id="8" name="Rectangle 4"/>
          <p:cNvSpPr>
            <a:spLocks noChangeArrowheads="1"/>
          </p:cNvSpPr>
          <p:nvPr/>
        </p:nvSpPr>
        <p:spPr bwMode="auto">
          <a:xfrm>
            <a:off x="1377233" y="273119"/>
            <a:ext cx="7173759"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339752" y="1038497"/>
            <a:ext cx="6804248" cy="4278094"/>
          </a:xfrm>
          <a:prstGeom prst="rect">
            <a:avLst/>
          </a:prstGeom>
          <a:noFill/>
          <a:ln w="9525">
            <a:noFill/>
            <a:miter lim="800000"/>
            <a:headEnd/>
            <a:tailEnd/>
          </a:ln>
        </p:spPr>
        <p:txBody>
          <a:bodyPr wrap="square">
            <a:spAutoFit/>
          </a:bodyPr>
          <a:lstStyle/>
          <a:p>
            <a:r>
              <a:rPr lang="zh-CN" altLang="zh-CN" sz="1600" dirty="0" smtClean="0">
                <a:latin typeface="Georgia" pitchFamily="18" charset="0"/>
              </a:rPr>
              <a:t>这时候我看了一下表，原来已经深夜</a:t>
            </a:r>
            <a:r>
              <a:rPr lang="en-US" altLang="zh-CN" sz="1600" dirty="0" smtClean="0">
                <a:latin typeface="Georgia" pitchFamily="18" charset="0"/>
              </a:rPr>
              <a:t>4</a:t>
            </a:r>
            <a:r>
              <a:rPr lang="zh-CN" altLang="zh-CN" sz="1600" dirty="0" smtClean="0">
                <a:latin typeface="Georgia" pitchFamily="18" charset="0"/>
              </a:rPr>
              <a:t>点了，她明天还得</a:t>
            </a:r>
            <a:r>
              <a:rPr lang="en-US" altLang="zh-CN" sz="1600" dirty="0" smtClean="0">
                <a:latin typeface="Georgia" pitchFamily="18" charset="0"/>
              </a:rPr>
              <a:t>7</a:t>
            </a:r>
            <a:r>
              <a:rPr lang="zh-CN" altLang="zh-CN" sz="1600" dirty="0" smtClean="0">
                <a:latin typeface="Georgia" pitchFamily="18" charset="0"/>
              </a:rPr>
              <a:t>点钟起来上班。“小莫，你回去休息吧，我好的差不多了，你明天还得上早班，谢谢你，辛苦了，我再歇一会喝杯水就去睡。”无论我怎么说她都不愿意走，她把我扶到床边，让我躺下给我盖好被子，敷了湿毛巾，慢慢哄我入睡。在她离开的时候，朦朦胧胧的我看到钟已经是</a:t>
            </a:r>
            <a:r>
              <a:rPr lang="en-US" altLang="zh-CN" sz="1600" dirty="0" smtClean="0">
                <a:latin typeface="Georgia" pitchFamily="18" charset="0"/>
              </a:rPr>
              <a:t>5</a:t>
            </a:r>
            <a:r>
              <a:rPr lang="zh-CN" altLang="zh-CN" sz="1600" dirty="0" smtClean="0">
                <a:latin typeface="Georgia" pitchFamily="18" charset="0"/>
              </a:rPr>
              <a:t>点了。第二天起来我的烧已经退了。我非常感谢小莫，虽然感谢的话有很多，在这里只化作简单的几个字：</a:t>
            </a:r>
            <a:r>
              <a:rPr lang="en-US" altLang="zh-CN" sz="1600" dirty="0" smtClean="0">
                <a:latin typeface="Georgia" pitchFamily="18" charset="0"/>
              </a:rPr>
              <a:t>“</a:t>
            </a:r>
            <a:r>
              <a:rPr lang="zh-CN" altLang="zh-CN" sz="1600" dirty="0" smtClean="0">
                <a:latin typeface="Georgia" pitchFamily="18" charset="0"/>
              </a:rPr>
              <a:t>小莫，谢谢您，辛苦了。</a:t>
            </a:r>
            <a:r>
              <a:rPr lang="en-US" altLang="zh-CN" sz="1600" dirty="0" smtClean="0">
                <a:latin typeface="Georgia" pitchFamily="18" charset="0"/>
              </a:rPr>
              <a:t>”</a:t>
            </a:r>
            <a:r>
              <a:rPr lang="zh-CN" altLang="zh-CN" sz="1600" dirty="0" smtClean="0">
                <a:latin typeface="Georgia" pitchFamily="18" charset="0"/>
              </a:rPr>
              <a:t>事后，她知道我需要上医院复诊，煮药。所以把我的班都改早班，好让我早点回家休息，谢谢你的悉心照顾及安排，让我感觉到家人的温暖。</a:t>
            </a:r>
          </a:p>
          <a:p>
            <a:r>
              <a:rPr lang="en-US" altLang="zh-CN" sz="1600" dirty="0" smtClean="0">
                <a:latin typeface="Georgia" pitchFamily="18" charset="0"/>
              </a:rPr>
              <a:t>It </a:t>
            </a:r>
            <a:r>
              <a:rPr lang="en-US" altLang="zh-CN" sz="1600" dirty="0" smtClean="0">
                <a:latin typeface="Georgia" pitchFamily="18" charset="0"/>
              </a:rPr>
              <a:t>was 4.00am and </a:t>
            </a:r>
            <a:r>
              <a:rPr lang="en-US" altLang="zh-CN" sz="1600" dirty="0" err="1" smtClean="0">
                <a:latin typeface="Georgia" pitchFamily="18" charset="0"/>
              </a:rPr>
              <a:t>Suki</a:t>
            </a:r>
            <a:r>
              <a:rPr lang="en-US" altLang="zh-CN" sz="1600" dirty="0" smtClean="0">
                <a:latin typeface="Georgia" pitchFamily="18" charset="0"/>
              </a:rPr>
              <a:t> need to go to work on 7AM next day. So I said I had better and you should go back for a rest. You need to on duty tomorrow. No matter what I said, she insisted to accompany with me until my fever is gone. She covered the quilt for me, put the cold towel on my forehead. She left at about 5:00. After that she knew I need to go to the hospital for the return visit, she arranged me to be the morning shift. Thank you for your cares. It makes me feel warm like a family.</a:t>
            </a:r>
            <a:endParaRPr lang="zh-CN" altLang="zh-CN" sz="1600" dirty="0" smtClean="0">
              <a:latin typeface="Georgia" pitchFamily="18" charset="0"/>
            </a:endParaRPr>
          </a:p>
          <a:p>
            <a:endParaRPr lang="zh-CN" altLang="zh-CN" sz="1600" dirty="0">
              <a:latin typeface="Georgia" pitchFamily="18" charset="0"/>
            </a:endParaRPr>
          </a:p>
        </p:txBody>
      </p:sp>
      <p:sp>
        <p:nvSpPr>
          <p:cNvPr id="8" name="Text Box 3"/>
          <p:cNvSpPr txBox="1">
            <a:spLocks noChangeArrowheads="1"/>
          </p:cNvSpPr>
          <p:nvPr/>
        </p:nvSpPr>
        <p:spPr bwMode="auto">
          <a:xfrm>
            <a:off x="467543" y="3717031"/>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err="1" smtClean="0">
                <a:solidFill>
                  <a:schemeClr val="tx1"/>
                </a:solidFill>
                <a:latin typeface="Georgia" pitchFamily="18" charset="0"/>
              </a:rPr>
              <a:t>Suki</a:t>
            </a:r>
            <a:r>
              <a:rPr lang="en-AU" altLang="zh-CN" sz="1100" dirty="0" smtClean="0">
                <a:solidFill>
                  <a:schemeClr val="tx1"/>
                </a:solidFill>
                <a:latin typeface="Georgia" pitchFamily="18" charset="0"/>
              </a:rPr>
              <a:t> Mo</a:t>
            </a:r>
          </a:p>
          <a:p>
            <a:pPr algn="ctr" fontAlgn="auto">
              <a:spcBef>
                <a:spcPts val="0"/>
              </a:spcBef>
              <a:spcAft>
                <a:spcPts val="0"/>
              </a:spcAft>
              <a:defRPr/>
            </a:pPr>
            <a:r>
              <a:rPr lang="zh-CN" altLang="en-US" sz="1100" dirty="0" smtClean="0">
                <a:solidFill>
                  <a:schemeClr val="tx1"/>
                </a:solidFill>
                <a:latin typeface="Georgia" pitchFamily="18" charset="0"/>
              </a:rPr>
              <a:t>莫秀健</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p:txBody>
      </p:sp>
      <p:pic>
        <p:nvPicPr>
          <p:cNvPr id="9" name="Picture 3" descr="G:\Photos\员工照\staff photo all\600723.jpg"/>
          <p:cNvPicPr>
            <a:picLocks noChangeAspect="1" noChangeArrowheads="1"/>
          </p:cNvPicPr>
          <p:nvPr/>
        </p:nvPicPr>
        <p:blipFill>
          <a:blip r:embed="rId3" cstate="print"/>
          <a:srcRect l="7216" t="7217"/>
          <a:stretch>
            <a:fillRect/>
          </a:stretch>
        </p:blipFill>
        <p:spPr bwMode="auto">
          <a:xfrm>
            <a:off x="539552" y="1340768"/>
            <a:ext cx="1728192" cy="2304255"/>
          </a:xfrm>
          <a:prstGeom prst="rect">
            <a:avLst/>
          </a:prstGeom>
          <a:noFill/>
        </p:spPr>
      </p:pic>
      <p:sp>
        <p:nvSpPr>
          <p:cNvPr id="6" name="Rectangle 4"/>
          <p:cNvSpPr>
            <a:spLocks noChangeArrowheads="1"/>
          </p:cNvSpPr>
          <p:nvPr/>
        </p:nvSpPr>
        <p:spPr bwMode="auto">
          <a:xfrm>
            <a:off x="1377233" y="273119"/>
            <a:ext cx="7173759"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448272" y="1125319"/>
            <a:ext cx="6732240" cy="4031873"/>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9</a:t>
            </a:r>
            <a:r>
              <a:rPr lang="zh-CN" altLang="zh-CN" sz="1600" dirty="0" smtClean="0">
                <a:latin typeface="Georgia" pitchFamily="18" charset="0"/>
              </a:rPr>
              <a:t>月</a:t>
            </a:r>
            <a:r>
              <a:rPr lang="en-US" altLang="zh-CN" sz="1600" dirty="0" smtClean="0">
                <a:latin typeface="Georgia" pitchFamily="18" charset="0"/>
              </a:rPr>
              <a:t>14</a:t>
            </a:r>
            <a:r>
              <a:rPr lang="zh-CN" altLang="zh-CN" sz="1600" dirty="0" smtClean="0">
                <a:latin typeface="Georgia" pitchFamily="18" charset="0"/>
              </a:rPr>
              <a:t>号星期天我突然听到家里的来电：“婆婆进了医院，如果你方便的话去看看她吧，要做大手术。</a:t>
            </a:r>
            <a:r>
              <a:rPr lang="en-US" altLang="zh-CN" sz="1600" dirty="0" smtClean="0">
                <a:latin typeface="Georgia" pitchFamily="18" charset="0"/>
              </a:rPr>
              <a:t>” </a:t>
            </a:r>
            <a:r>
              <a:rPr lang="zh-CN" altLang="zh-CN" sz="1600" dirty="0" smtClean="0">
                <a:latin typeface="Georgia" pitchFamily="18" charset="0"/>
              </a:rPr>
              <a:t>这一天的预订比较多，而我本来已经安排好上班的，因为我上星期发烧没痊愈，所以小莫帮我顶了班，只能休息一天，但是她在旁边得知我亲戚在医院，需要人去照顾后，二话没说，给经理打了电话：“</a:t>
            </a:r>
            <a:r>
              <a:rPr lang="en-US" altLang="zh-CN" sz="1600" dirty="0" smtClean="0">
                <a:latin typeface="Georgia" pitchFamily="18" charset="0"/>
              </a:rPr>
              <a:t>Tracy</a:t>
            </a:r>
            <a:r>
              <a:rPr lang="zh-CN" altLang="zh-CN" sz="1600" dirty="0" smtClean="0">
                <a:latin typeface="Georgia" pitchFamily="18" charset="0"/>
              </a:rPr>
              <a:t>，梅桂她亲戚进了医院，病情有点严重需要人照顾，我今天休假帮她顶班可以吗？”这一刻，我的泪水终于忍不住哗啦啦的流下来了。千言万语尽在不言中，无论是工作还是生活，你总是把别人放在第一位，而自己什么都觉得无所谓</a:t>
            </a:r>
            <a:r>
              <a:rPr lang="zh-CN" altLang="zh-CN" sz="1600" dirty="0" smtClean="0">
                <a:latin typeface="Georgia" pitchFamily="18" charset="0"/>
              </a:rPr>
              <a:t>。</a:t>
            </a:r>
            <a:endParaRPr lang="en-US" altLang="zh-CN" sz="1600" dirty="0" smtClean="0">
              <a:latin typeface="Georgia" pitchFamily="18" charset="0"/>
            </a:endParaRPr>
          </a:p>
          <a:p>
            <a:r>
              <a:rPr lang="en-US" altLang="zh-CN" sz="1600" dirty="0" smtClean="0">
                <a:latin typeface="Georgia" pitchFamily="18" charset="0"/>
              </a:rPr>
              <a:t>Sep 14</a:t>
            </a:r>
            <a:r>
              <a:rPr lang="en-US" altLang="zh-CN" sz="1600" baseline="30000" dirty="0" smtClean="0">
                <a:latin typeface="Georgia" pitchFamily="18" charset="0"/>
              </a:rPr>
              <a:t>th</a:t>
            </a:r>
            <a:r>
              <a:rPr lang="en-US" altLang="zh-CN" sz="1600" dirty="0" smtClean="0">
                <a:latin typeface="Georgia" pitchFamily="18" charset="0"/>
              </a:rPr>
              <a:t> Sunday, I received a phone from my home. It said that my grandma was hospitalized.  And it may need to have an operation. They hoped me go back home. That day was very busy. And I was had a high fever before. So </a:t>
            </a:r>
            <a:r>
              <a:rPr lang="en-US" altLang="zh-CN" sz="1600" dirty="0" err="1" smtClean="0">
                <a:latin typeface="Georgia" pitchFamily="18" charset="0"/>
              </a:rPr>
              <a:t>Suki</a:t>
            </a:r>
            <a:r>
              <a:rPr lang="en-US" altLang="zh-CN" sz="1600" dirty="0" smtClean="0">
                <a:latin typeface="Georgia" pitchFamily="18" charset="0"/>
              </a:rPr>
              <a:t> arranged me off and acted as my stand-in last week. She only took one day off. But when she knew the situation of my grandma and need me home. She called Tracy and she would stop her off letting her back to work instead of me. I was so moved to tear.</a:t>
            </a:r>
            <a:endParaRPr lang="zh-CN" altLang="zh-CN" sz="1600" dirty="0" smtClean="0">
              <a:latin typeface="Georgia" pitchFamily="18" charset="0"/>
            </a:endParaRPr>
          </a:p>
          <a:p>
            <a:endParaRPr lang="zh-CN" altLang="zh-CN" sz="1600" dirty="0">
              <a:latin typeface="Georgia" pitchFamily="18" charset="0"/>
            </a:endParaRPr>
          </a:p>
        </p:txBody>
      </p:sp>
      <p:sp>
        <p:nvSpPr>
          <p:cNvPr id="6" name="Text Box 3"/>
          <p:cNvSpPr txBox="1">
            <a:spLocks noChangeArrowheads="1"/>
          </p:cNvSpPr>
          <p:nvPr/>
        </p:nvSpPr>
        <p:spPr bwMode="auto">
          <a:xfrm>
            <a:off x="467543" y="3717031"/>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err="1" smtClean="0">
                <a:solidFill>
                  <a:schemeClr val="tx1"/>
                </a:solidFill>
                <a:latin typeface="Georgia" pitchFamily="18" charset="0"/>
              </a:rPr>
              <a:t>Suki</a:t>
            </a:r>
            <a:r>
              <a:rPr lang="en-AU" altLang="zh-CN" sz="1100" dirty="0" smtClean="0">
                <a:solidFill>
                  <a:schemeClr val="tx1"/>
                </a:solidFill>
                <a:latin typeface="Georgia" pitchFamily="18" charset="0"/>
              </a:rPr>
              <a:t> Mo</a:t>
            </a:r>
          </a:p>
          <a:p>
            <a:pPr algn="ctr" fontAlgn="auto">
              <a:spcBef>
                <a:spcPts val="0"/>
              </a:spcBef>
              <a:spcAft>
                <a:spcPts val="0"/>
              </a:spcAft>
              <a:defRPr/>
            </a:pPr>
            <a:r>
              <a:rPr lang="zh-CN" altLang="en-US" sz="1100" dirty="0" smtClean="0">
                <a:solidFill>
                  <a:schemeClr val="tx1"/>
                </a:solidFill>
                <a:latin typeface="Georgia" pitchFamily="18" charset="0"/>
              </a:rPr>
              <a:t>莫秀健</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AU" altLang="zh-CN" sz="1100" dirty="0" smtClean="0">
              <a:solidFill>
                <a:schemeClr val="tx1"/>
              </a:solidFill>
              <a:latin typeface="Georgia" pitchFamily="18" charset="0"/>
            </a:endParaRPr>
          </a:p>
        </p:txBody>
      </p:sp>
      <p:pic>
        <p:nvPicPr>
          <p:cNvPr id="7" name="Picture 3" descr="G:\Photos\员工照\staff photo all\600723.jpg"/>
          <p:cNvPicPr>
            <a:picLocks noChangeAspect="1" noChangeArrowheads="1"/>
          </p:cNvPicPr>
          <p:nvPr/>
        </p:nvPicPr>
        <p:blipFill>
          <a:blip r:embed="rId3" cstate="print"/>
          <a:srcRect l="7216" t="7217"/>
          <a:stretch>
            <a:fillRect/>
          </a:stretch>
        </p:blipFill>
        <p:spPr bwMode="auto">
          <a:xfrm>
            <a:off x="539552" y="1340768"/>
            <a:ext cx="1728192" cy="2304255"/>
          </a:xfrm>
          <a:prstGeom prst="rect">
            <a:avLst/>
          </a:prstGeom>
          <a:noFill/>
        </p:spPr>
      </p:pic>
      <p:sp>
        <p:nvSpPr>
          <p:cNvPr id="8" name="Rectangle 4"/>
          <p:cNvSpPr>
            <a:spLocks noChangeArrowheads="1"/>
          </p:cNvSpPr>
          <p:nvPr/>
        </p:nvSpPr>
        <p:spPr bwMode="auto">
          <a:xfrm>
            <a:off x="1377233" y="273119"/>
            <a:ext cx="7173759"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339752" y="1102092"/>
            <a:ext cx="6804248" cy="304698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9</a:t>
            </a:r>
            <a:r>
              <a:rPr lang="zh-CN" altLang="zh-CN" sz="1600" dirty="0" smtClean="0">
                <a:latin typeface="Georgia" pitchFamily="18" charset="0"/>
              </a:rPr>
              <a:t>月</a:t>
            </a:r>
            <a:r>
              <a:rPr lang="en-US" altLang="zh-CN" sz="1600" dirty="0" smtClean="0">
                <a:latin typeface="Georgia" pitchFamily="18" charset="0"/>
              </a:rPr>
              <a:t>17</a:t>
            </a:r>
            <a:r>
              <a:rPr lang="zh-CN" altLang="zh-CN" sz="1600" dirty="0" smtClean="0">
                <a:latin typeface="Georgia" pitchFamily="18" charset="0"/>
              </a:rPr>
              <a:t>号我休了长假回家，平常我负责的工作内容有得交给她帮我跟进了，面对排班，考勤，新菜式的加键，仪容仪表的监督检查等等一些繁琐的工作她都一个人承担了。小莫感人的事迹还有很多很多，在工作上她就如大海上的海星一样，虽然沙滩上都是海星，但是她不怕因为她靠自己而被回到大海中继续发光发亮！每一次她都很出色地完成工作。她的精神值得我们远播</a:t>
            </a:r>
            <a:r>
              <a:rPr lang="zh-CN" altLang="zh-CN" sz="1600" dirty="0" smtClean="0">
                <a:latin typeface="Georgia" pitchFamily="18" charset="0"/>
              </a:rPr>
              <a:t>。</a:t>
            </a:r>
            <a:endParaRPr lang="en-US" altLang="zh-CN" sz="1600" dirty="0" smtClean="0">
              <a:latin typeface="Georgia" pitchFamily="18" charset="0"/>
            </a:endParaRPr>
          </a:p>
          <a:p>
            <a:r>
              <a:rPr lang="en-US" altLang="zh-CN" sz="1600" dirty="0" smtClean="0">
                <a:latin typeface="Georgia" pitchFamily="18" charset="0"/>
              </a:rPr>
              <a:t>Sep 17</a:t>
            </a:r>
            <a:r>
              <a:rPr lang="en-US" altLang="zh-CN" sz="1600" baseline="30000" dirty="0" smtClean="0">
                <a:latin typeface="Georgia" pitchFamily="18" charset="0"/>
              </a:rPr>
              <a:t>th</a:t>
            </a:r>
            <a:r>
              <a:rPr lang="en-US" altLang="zh-CN" sz="1600" dirty="0" smtClean="0">
                <a:latin typeface="Georgia" pitchFamily="18" charset="0"/>
              </a:rPr>
              <a:t>, I asked for leave and go home. </a:t>
            </a:r>
            <a:r>
              <a:rPr lang="en-US" altLang="zh-CN" sz="1600" dirty="0" err="1" smtClean="0">
                <a:latin typeface="Georgia" pitchFamily="18" charset="0"/>
              </a:rPr>
              <a:t>Suki</a:t>
            </a:r>
            <a:r>
              <a:rPr lang="en-US" altLang="zh-CN" sz="1600" dirty="0" smtClean="0">
                <a:latin typeface="Georgia" pitchFamily="18" charset="0"/>
              </a:rPr>
              <a:t> helped me to follow all things when I absence. Arranged the roster, attendance record and added the new article for dishes, checked the grooming. Thank you, </a:t>
            </a:r>
            <a:r>
              <a:rPr lang="en-US" altLang="zh-CN" sz="1600" dirty="0" err="1" smtClean="0">
                <a:latin typeface="Georgia" pitchFamily="18" charset="0"/>
              </a:rPr>
              <a:t>Suki</a:t>
            </a:r>
            <a:r>
              <a:rPr lang="en-US" altLang="zh-CN" sz="1600" dirty="0" smtClean="0">
                <a:latin typeface="Georgia" pitchFamily="18" charset="0"/>
              </a:rPr>
              <a:t> , for all the things. There are so many touching things and she worked very carefully. I nominate her for cares associates’ award.</a:t>
            </a:r>
            <a:endParaRPr lang="zh-CN" altLang="zh-CN" sz="1600" dirty="0" smtClean="0">
              <a:latin typeface="Georgia" pitchFamily="18" charset="0"/>
            </a:endParaRPr>
          </a:p>
          <a:p>
            <a:endParaRPr lang="zh-CN" altLang="zh-CN" sz="1600" dirty="0">
              <a:latin typeface="Georgia" pitchFamily="18" charset="0"/>
            </a:endParaRPr>
          </a:p>
        </p:txBody>
      </p:sp>
      <p:sp>
        <p:nvSpPr>
          <p:cNvPr id="6" name="Text Box 3"/>
          <p:cNvSpPr txBox="1">
            <a:spLocks noChangeArrowheads="1"/>
          </p:cNvSpPr>
          <p:nvPr/>
        </p:nvSpPr>
        <p:spPr bwMode="auto">
          <a:xfrm>
            <a:off x="467543" y="3717031"/>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err="1" smtClean="0">
                <a:solidFill>
                  <a:schemeClr val="tx1"/>
                </a:solidFill>
                <a:latin typeface="Georgia" pitchFamily="18" charset="0"/>
              </a:rPr>
              <a:t>Suki</a:t>
            </a:r>
            <a:r>
              <a:rPr lang="en-AU" altLang="zh-CN" sz="1100" dirty="0" smtClean="0">
                <a:solidFill>
                  <a:schemeClr val="tx1"/>
                </a:solidFill>
                <a:latin typeface="Georgia" pitchFamily="18" charset="0"/>
              </a:rPr>
              <a:t> Mo</a:t>
            </a:r>
          </a:p>
          <a:p>
            <a:pPr algn="ctr" fontAlgn="auto">
              <a:spcBef>
                <a:spcPts val="0"/>
              </a:spcBef>
              <a:spcAft>
                <a:spcPts val="0"/>
              </a:spcAft>
              <a:defRPr/>
            </a:pPr>
            <a:r>
              <a:rPr lang="zh-CN" altLang="en-US" sz="1100" dirty="0" smtClean="0">
                <a:solidFill>
                  <a:schemeClr val="tx1"/>
                </a:solidFill>
                <a:latin typeface="Georgia" pitchFamily="18" charset="0"/>
              </a:rPr>
              <a:t>莫秀健</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p:txBody>
      </p:sp>
      <p:pic>
        <p:nvPicPr>
          <p:cNvPr id="7" name="Picture 3" descr="G:\Photos\员工照\staff photo all\600723.jpg"/>
          <p:cNvPicPr>
            <a:picLocks noChangeAspect="1" noChangeArrowheads="1"/>
          </p:cNvPicPr>
          <p:nvPr/>
        </p:nvPicPr>
        <p:blipFill>
          <a:blip r:embed="rId3" cstate="print"/>
          <a:srcRect l="7216" t="7217"/>
          <a:stretch>
            <a:fillRect/>
          </a:stretch>
        </p:blipFill>
        <p:spPr bwMode="auto">
          <a:xfrm>
            <a:off x="539552" y="1340768"/>
            <a:ext cx="1728192" cy="2304255"/>
          </a:xfrm>
          <a:prstGeom prst="rect">
            <a:avLst/>
          </a:prstGeom>
          <a:noFill/>
        </p:spPr>
      </p:pic>
      <p:sp>
        <p:nvSpPr>
          <p:cNvPr id="8" name="Rectangle 4"/>
          <p:cNvSpPr>
            <a:spLocks noChangeArrowheads="1"/>
          </p:cNvSpPr>
          <p:nvPr/>
        </p:nvSpPr>
        <p:spPr bwMode="auto">
          <a:xfrm>
            <a:off x="1377233" y="273119"/>
            <a:ext cx="7173759"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1241485" y="571569"/>
            <a:ext cx="6684843"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Guest Award of </a:t>
            </a:r>
            <a:r>
              <a:rPr kumimoji="1" lang="en-US" altLang="zh-CN" sz="2000" b="1" dirty="0" smtClean="0">
                <a:solidFill>
                  <a:schemeClr val="tx1"/>
                </a:solidFill>
                <a:latin typeface="Georgia" pitchFamily="18" charset="0"/>
              </a:rPr>
              <a:t>September</a:t>
            </a:r>
            <a:endParaRPr kumimoji="1" lang="en-US" altLang="zh-CN" sz="2000" b="1" dirty="0" smtClean="0">
              <a:solidFill>
                <a:schemeClr val="tx1"/>
              </a:solidFill>
              <a:latin typeface="Georgia" pitchFamily="18" charset="0"/>
            </a:endParaRPr>
          </a:p>
          <a:p>
            <a:pPr algn="ctr">
              <a:defRPr/>
            </a:pPr>
            <a:r>
              <a:rPr kumimoji="1" lang="zh-CN" altLang="en-US" sz="2000" b="1" dirty="0" smtClean="0">
                <a:solidFill>
                  <a:schemeClr val="tx1"/>
                </a:solidFill>
                <a:latin typeface="Georgia" pitchFamily="18" charset="0"/>
              </a:rPr>
              <a:t>九</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杰出关爱客人奖</a:t>
            </a:r>
            <a:endParaRPr lang="zh-CN" altLang="en-US" sz="2000" b="1" dirty="0">
              <a:solidFill>
                <a:schemeClr val="tx1"/>
              </a:solidFill>
              <a:latin typeface="Georgia" pitchFamily="18" charset="0"/>
            </a:endParaRPr>
          </a:p>
        </p:txBody>
      </p:sp>
      <p:sp>
        <p:nvSpPr>
          <p:cNvPr id="7" name="Text Box 3"/>
          <p:cNvSpPr txBox="1">
            <a:spLocks noChangeArrowheads="1"/>
          </p:cNvSpPr>
          <p:nvPr/>
        </p:nvSpPr>
        <p:spPr bwMode="auto">
          <a:xfrm>
            <a:off x="3491880" y="4149080"/>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Cindy Su</a:t>
            </a:r>
          </a:p>
          <a:p>
            <a:pPr algn="ctr" fontAlgn="auto">
              <a:spcBef>
                <a:spcPts val="0"/>
              </a:spcBef>
              <a:spcAft>
                <a:spcPts val="0"/>
              </a:spcAft>
              <a:defRPr/>
            </a:pPr>
            <a:r>
              <a:rPr lang="zh-CN" altLang="en-US" sz="1100" dirty="0" smtClean="0">
                <a:solidFill>
                  <a:schemeClr val="tx1"/>
                </a:solidFill>
                <a:latin typeface="Georgia" pitchFamily="18" charset="0"/>
              </a:rPr>
              <a:t>苏妹</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Attendant – </a:t>
            </a:r>
            <a:r>
              <a:rPr lang="en-AU" altLang="zh-CN" sz="1100" dirty="0" err="1" smtClean="0">
                <a:solidFill>
                  <a:schemeClr val="tx1"/>
                </a:solidFill>
                <a:latin typeface="Georgia" pitchFamily="18" charset="0"/>
              </a:rPr>
              <a:t>SeasonalTaste</a:t>
            </a:r>
            <a:endParaRPr lang="en-AU"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知味西餐厅服务员</a:t>
            </a:r>
            <a:endParaRPr lang="en-US" altLang="zh-CN" sz="1100" dirty="0">
              <a:solidFill>
                <a:schemeClr val="tx1"/>
              </a:solidFill>
              <a:latin typeface="Georgia" pitchFamily="18" charset="0"/>
            </a:endParaRPr>
          </a:p>
        </p:txBody>
      </p:sp>
      <p:pic>
        <p:nvPicPr>
          <p:cNvPr id="8" name="Picture 3" descr="G:\Photos\员工照\staff photo all\600747.jpg"/>
          <p:cNvPicPr>
            <a:picLocks noChangeAspect="1" noChangeArrowheads="1"/>
          </p:cNvPicPr>
          <p:nvPr/>
        </p:nvPicPr>
        <p:blipFill>
          <a:blip r:embed="rId2" cstate="print"/>
          <a:srcRect/>
          <a:stretch>
            <a:fillRect/>
          </a:stretch>
        </p:blipFill>
        <p:spPr bwMode="auto">
          <a:xfrm>
            <a:off x="3563888" y="1551618"/>
            <a:ext cx="1872208" cy="245344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62719"/>
            <a:ext cx="6840760" cy="4524315"/>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酒店是我们出门在外的第二个家，个性化的服务总能让我们流连忘返。</a:t>
            </a:r>
            <a:r>
              <a:rPr lang="en-US" altLang="zh-CN" sz="1600" dirty="0" err="1" smtClean="0">
                <a:latin typeface="Georgia" pitchFamily="18" charset="0"/>
              </a:rPr>
              <a:t>Ms.Mundhra</a:t>
            </a:r>
            <a:r>
              <a:rPr lang="zh-CN" altLang="zh-CN" sz="1600" dirty="0" smtClean="0">
                <a:latin typeface="Georgia" pitchFamily="18" charset="0"/>
              </a:rPr>
              <a:t>说过我们的酒店每次都能给她家的感觉，因此来中国入住</a:t>
            </a:r>
            <a:r>
              <a:rPr lang="zh-CN" altLang="en-US" sz="1600" dirty="0" smtClean="0">
                <a:latin typeface="Georgia" pitchFamily="18" charset="0"/>
              </a:rPr>
              <a:t>广交会威斯汀</a:t>
            </a:r>
            <a:r>
              <a:rPr lang="zh-CN" altLang="zh-CN" sz="1600" dirty="0" smtClean="0">
                <a:latin typeface="Georgia" pitchFamily="18" charset="0"/>
              </a:rPr>
              <a:t>酒店就等于回家。这都归功于我们酒店的每位同事，苏妹就是其中的一员。</a:t>
            </a:r>
            <a:endParaRPr lang="en-US" altLang="zh-CN" sz="1600" dirty="0" smtClean="0">
              <a:latin typeface="Georgia" pitchFamily="18" charset="0"/>
            </a:endParaRPr>
          </a:p>
          <a:p>
            <a:r>
              <a:rPr lang="en-US" altLang="zh-CN" sz="1600" dirty="0" err="1" smtClean="0">
                <a:latin typeface="Georgia" pitchFamily="18" charset="0"/>
              </a:rPr>
              <a:t>Ms.Mundhra</a:t>
            </a:r>
            <a:r>
              <a:rPr lang="en-US" altLang="zh-CN" sz="1600" dirty="0" smtClean="0">
                <a:latin typeface="Georgia" pitchFamily="18" charset="0"/>
              </a:rPr>
              <a:t> said she stay in our hotel as comfortable as she stay at home. Every time she came china she will chose Westin Pazhou which like her home. Thanks to all the staff in seasonal tastes offer personality service for Ms </a:t>
            </a:r>
            <a:r>
              <a:rPr lang="en-US" altLang="zh-CN" sz="1600" dirty="0" err="1" smtClean="0">
                <a:latin typeface="Georgia" pitchFamily="18" charset="0"/>
              </a:rPr>
              <a:t>Mundhra</a:t>
            </a:r>
            <a:r>
              <a:rPr lang="en-US" altLang="zh-CN" sz="1600" dirty="0" smtClean="0">
                <a:latin typeface="Georgia" pitchFamily="18" charset="0"/>
              </a:rPr>
              <a:t>, especially Cindy Su.</a:t>
            </a:r>
            <a:endParaRPr lang="zh-CN" altLang="zh-CN" sz="1600" dirty="0" smtClean="0">
              <a:latin typeface="Georgia" pitchFamily="18" charset="0"/>
            </a:endParaRPr>
          </a:p>
          <a:p>
            <a:endParaRPr lang="zh-CN" altLang="zh-CN" sz="1600" dirty="0" smtClean="0">
              <a:latin typeface="Georgia" pitchFamily="18" charset="0"/>
            </a:endParaRPr>
          </a:p>
          <a:p>
            <a:r>
              <a:rPr lang="en-US" altLang="zh-CN" sz="1600" dirty="0" smtClean="0">
                <a:latin typeface="Georgia" pitchFamily="18" charset="0"/>
              </a:rPr>
              <a:t>        </a:t>
            </a:r>
            <a:r>
              <a:rPr lang="en-US" altLang="zh-CN" sz="1600" dirty="0" err="1" smtClean="0">
                <a:latin typeface="Georgia" pitchFamily="18" charset="0"/>
              </a:rPr>
              <a:t>Ms.Mundhra</a:t>
            </a:r>
            <a:r>
              <a:rPr lang="zh-CN" altLang="zh-CN" sz="1600" dirty="0" smtClean="0">
                <a:latin typeface="Georgia" pitchFamily="18" charset="0"/>
              </a:rPr>
              <a:t>英文不是很好，来异国最让她头疼的就是</a:t>
            </a:r>
            <a:r>
              <a:rPr lang="zh-CN" altLang="en-US" sz="1600" dirty="0" smtClean="0">
                <a:latin typeface="Georgia" pitchFamily="18" charset="0"/>
              </a:rPr>
              <a:t>饮食问题</a:t>
            </a:r>
            <a:r>
              <a:rPr lang="zh-CN" altLang="zh-CN" sz="1600" dirty="0" smtClean="0">
                <a:latin typeface="Georgia" pitchFamily="18" charset="0"/>
              </a:rPr>
              <a:t>。</a:t>
            </a:r>
            <a:r>
              <a:rPr lang="zh-CN" altLang="en-US" sz="1600" dirty="0" smtClean="0">
                <a:latin typeface="Georgia" pitchFamily="18" charset="0"/>
              </a:rPr>
              <a:t>而又因为她是</a:t>
            </a:r>
            <a:r>
              <a:rPr lang="zh-CN" altLang="zh-CN" sz="1600" dirty="0" smtClean="0">
                <a:latin typeface="Georgia" pitchFamily="18" charset="0"/>
              </a:rPr>
              <a:t>穆斯林</a:t>
            </a:r>
            <a:r>
              <a:rPr lang="zh-CN" altLang="en-US" sz="1600" dirty="0" smtClean="0">
                <a:latin typeface="Georgia" pitchFamily="18" charset="0"/>
              </a:rPr>
              <a:t>，所以</a:t>
            </a:r>
            <a:r>
              <a:rPr lang="zh-CN" altLang="zh-CN" sz="1600" dirty="0" smtClean="0">
                <a:latin typeface="Georgia" pitchFamily="18" charset="0"/>
              </a:rPr>
              <a:t>很多食物是不可以食用的。每次去吃饭都</a:t>
            </a:r>
            <a:r>
              <a:rPr lang="zh-CN" altLang="en-US" sz="1600" dirty="0" smtClean="0">
                <a:latin typeface="Georgia" pitchFamily="18" charset="0"/>
              </a:rPr>
              <a:t>需要</a:t>
            </a:r>
            <a:r>
              <a:rPr lang="zh-CN" altLang="zh-CN" sz="1600" dirty="0" smtClean="0">
                <a:latin typeface="Georgia" pitchFamily="18" charset="0"/>
              </a:rPr>
              <a:t>折腾了很久才能吃上自己可以食用的菜肴。很幸运的是在我们餐厅总能满足她的需求并能提前帮她准备好她想吃的食物，因为我们有同事能给她小感动。</a:t>
            </a:r>
            <a:endParaRPr lang="en-US" altLang="zh-CN" sz="1600" dirty="0" smtClean="0">
              <a:latin typeface="Georgia" pitchFamily="18" charset="0"/>
            </a:endParaRPr>
          </a:p>
          <a:p>
            <a:r>
              <a:rPr lang="en-US" altLang="zh-CN" sz="1600" dirty="0" smtClean="0">
                <a:latin typeface="Georgia" pitchFamily="18" charset="0"/>
              </a:rPr>
              <a:t>Ms </a:t>
            </a:r>
            <a:r>
              <a:rPr lang="en-US" altLang="zh-CN" sz="1600" dirty="0" err="1" smtClean="0">
                <a:latin typeface="Georgia" pitchFamily="18" charset="0"/>
              </a:rPr>
              <a:t>Mundhra’s</a:t>
            </a:r>
            <a:r>
              <a:rPr lang="en-US" altLang="zh-CN" sz="1600" dirty="0" smtClean="0">
                <a:latin typeface="Georgia" pitchFamily="18" charset="0"/>
              </a:rPr>
              <a:t> English is not very good, and she is a muslin, so it a trouble for her to have dinner in China, it’s hard to communicate and choose the food suitable for her. it’s so lucky seasonal tastes can achieve her request and prepare the food in advance.</a:t>
            </a:r>
            <a:endParaRPr lang="zh-CN" altLang="zh-CN" sz="1600" dirty="0" smtClean="0">
              <a:latin typeface="Georgia" pitchFamily="18" charset="0"/>
            </a:endParaRPr>
          </a:p>
          <a:p>
            <a:endParaRPr lang="zh-CN" altLang="zh-CN" sz="1600" dirty="0">
              <a:latin typeface="Georgia" pitchFamily="18" charset="0"/>
            </a:endParaRPr>
          </a:p>
        </p:txBody>
      </p:sp>
      <p:sp>
        <p:nvSpPr>
          <p:cNvPr id="8" name="矩形 7"/>
          <p:cNvSpPr/>
          <p:nvPr/>
        </p:nvSpPr>
        <p:spPr>
          <a:xfrm>
            <a:off x="1285852" y="5906176"/>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p>
          <a:p>
            <a:pPr algn="ctr" fontAlgn="auto">
              <a:spcBef>
                <a:spcPts val="0"/>
              </a:spcBef>
              <a:spcAft>
                <a:spcPts val="0"/>
              </a:spcAft>
              <a:defRPr/>
            </a:pPr>
            <a:r>
              <a:rPr lang="en-US" altLang="zh-CN" sz="1400" dirty="0" err="1" smtClean="0">
                <a:latin typeface="Georgia" pitchFamily="18" charset="0"/>
              </a:rPr>
              <a:t>Ada</a:t>
            </a:r>
            <a:r>
              <a:rPr lang="en-US" altLang="zh-CN" sz="1400" dirty="0" smtClean="0">
                <a:latin typeface="Georgia" pitchFamily="18" charset="0"/>
              </a:rPr>
              <a:t> </a:t>
            </a:r>
            <a:r>
              <a:rPr lang="en-US" altLang="zh-CN" sz="1400" dirty="0" err="1" smtClean="0">
                <a:latin typeface="Georgia" pitchFamily="18" charset="0"/>
              </a:rPr>
              <a:t>Xie</a:t>
            </a:r>
            <a:r>
              <a:rPr lang="zh-CN" altLang="zh-CN" sz="1400" dirty="0" smtClean="0">
                <a:latin typeface="Georgia" pitchFamily="18" charset="0"/>
              </a:rPr>
              <a:t>谢宏娟</a:t>
            </a:r>
            <a:r>
              <a:rPr kumimoji="1" lang="en-US" altLang="zh-CN" sz="1400" dirty="0" smtClean="0">
                <a:solidFill>
                  <a:schemeClr val="tx1"/>
                </a:solidFill>
                <a:latin typeface="Georgia" pitchFamily="18" charset="0"/>
              </a:rPr>
              <a:t>, </a:t>
            </a:r>
            <a:r>
              <a:rPr lang="en-US" sz="1400" dirty="0" smtClean="0">
                <a:latin typeface="Georgia" pitchFamily="18" charset="0"/>
              </a:rPr>
              <a:t>Captain – SeasonalTaste</a:t>
            </a:r>
            <a:r>
              <a:rPr lang="zh-CN" altLang="en-US" sz="1400" dirty="0" smtClean="0">
                <a:latin typeface="Georgia" pitchFamily="18" charset="0"/>
              </a:rPr>
              <a:t>知味西餐厅领班</a:t>
            </a:r>
            <a:endParaRPr kumimoji="1" lang="en-US" altLang="zh-CN" sz="1400" dirty="0">
              <a:solidFill>
                <a:schemeClr val="tx1"/>
              </a:solidFill>
              <a:latin typeface="Georgia" pitchFamily="18" charset="0"/>
            </a:endParaRPr>
          </a:p>
        </p:txBody>
      </p:sp>
      <p:sp>
        <p:nvSpPr>
          <p:cNvPr id="7" name="Text Box 3"/>
          <p:cNvSpPr txBox="1">
            <a:spLocks noChangeArrowheads="1"/>
          </p:cNvSpPr>
          <p:nvPr/>
        </p:nvSpPr>
        <p:spPr bwMode="auto">
          <a:xfrm>
            <a:off x="323528" y="3861049"/>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Cindy Su</a:t>
            </a:r>
          </a:p>
          <a:p>
            <a:pPr algn="ctr" fontAlgn="auto">
              <a:spcBef>
                <a:spcPts val="0"/>
              </a:spcBef>
              <a:spcAft>
                <a:spcPts val="0"/>
              </a:spcAft>
              <a:defRPr/>
            </a:pPr>
            <a:r>
              <a:rPr lang="zh-CN" altLang="en-US" sz="1100" dirty="0" smtClean="0">
                <a:solidFill>
                  <a:schemeClr val="tx1"/>
                </a:solidFill>
                <a:latin typeface="Georgia" pitchFamily="18" charset="0"/>
              </a:rPr>
              <a:t>苏妹</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Service Attendant – </a:t>
            </a:r>
            <a:r>
              <a:rPr lang="en-AU" altLang="zh-CN" sz="1100" dirty="0" err="1" smtClean="0">
                <a:solidFill>
                  <a:schemeClr val="tx1"/>
                </a:solidFill>
                <a:latin typeface="Georgia" pitchFamily="18" charset="0"/>
              </a:rPr>
              <a:t>SeasonalTaste</a:t>
            </a:r>
            <a:endParaRPr lang="en-AU"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知味西餐厅服务员</a:t>
            </a:r>
            <a:endParaRPr lang="en-US" altLang="zh-CN" sz="1100" dirty="0">
              <a:solidFill>
                <a:schemeClr val="tx1"/>
              </a:solidFill>
              <a:latin typeface="Georgia" pitchFamily="18" charset="0"/>
            </a:endParaRPr>
          </a:p>
        </p:txBody>
      </p:sp>
      <p:pic>
        <p:nvPicPr>
          <p:cNvPr id="11" name="Picture 3" descr="G:\Photos\员工照\staff photo all\600747.jpg"/>
          <p:cNvPicPr>
            <a:picLocks noChangeAspect="1" noChangeArrowheads="1"/>
          </p:cNvPicPr>
          <p:nvPr/>
        </p:nvPicPr>
        <p:blipFill>
          <a:blip r:embed="rId2" cstate="print"/>
          <a:srcRect/>
          <a:stretch>
            <a:fillRect/>
          </a:stretch>
        </p:blipFill>
        <p:spPr bwMode="auto">
          <a:xfrm>
            <a:off x="395536" y="1268760"/>
            <a:ext cx="1872208" cy="2453446"/>
          </a:xfrm>
          <a:prstGeom prst="rect">
            <a:avLst/>
          </a:prstGeom>
          <a:noFill/>
        </p:spPr>
      </p:pic>
      <p:sp>
        <p:nvSpPr>
          <p:cNvPr id="10" name="Rectangle 4"/>
          <p:cNvSpPr>
            <a:spLocks noChangeArrowheads="1"/>
          </p:cNvSpPr>
          <p:nvPr/>
        </p:nvSpPr>
        <p:spPr bwMode="auto">
          <a:xfrm>
            <a:off x="1579623" y="272842"/>
            <a:ext cx="668484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t>
            </a:r>
            <a:r>
              <a:rPr kumimoji="1" lang="en-US" altLang="zh-CN" sz="2000" b="1" dirty="0" smtClean="0">
                <a:latin typeface="Georgia" pitchFamily="18" charset="0"/>
              </a:rPr>
              <a:t>September</a:t>
            </a:r>
            <a:endParaRPr kumimoji="1" lang="en-US" altLang="zh-CN" sz="2000" b="1" dirty="0" smtClean="0">
              <a:latin typeface="Georgia" pitchFamily="18" charset="0"/>
            </a:endParaRPr>
          </a:p>
          <a:p>
            <a:pPr algn="ctr">
              <a:defRPr/>
            </a:pPr>
            <a:r>
              <a:rPr kumimoji="1" lang="zh-CN" altLang="en-US" sz="2000" b="1" dirty="0" smtClean="0">
                <a:latin typeface="Georgia" pitchFamily="18" charset="0"/>
              </a:rPr>
              <a:t>九</a:t>
            </a:r>
            <a:r>
              <a:rPr lang="zh-CN" altLang="en-US" sz="2000" b="1" dirty="0" smtClean="0">
                <a:latin typeface="Georgia" pitchFamily="18" charset="0"/>
              </a:rPr>
              <a:t>月</a:t>
            </a:r>
            <a:r>
              <a:rPr lang="zh-CN" altLang="en-US" sz="2000" b="1" dirty="0" smtClean="0">
                <a:latin typeface="Georgia" pitchFamily="18" charset="0"/>
              </a:rPr>
              <a:t>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11017</TotalTime>
  <Words>3802</Words>
  <Application>Microsoft Office PowerPoint</Application>
  <PresentationFormat>全屏显示(4:3)</PresentationFormat>
  <Paragraphs>169</Paragraphs>
  <Slides>16</Slides>
  <Notes>6</Notes>
  <HiddenSlides>0</HiddenSlides>
  <MMClips>0</MMClips>
  <ScaleCrop>false</ScaleCrop>
  <HeadingPairs>
    <vt:vector size="4" baseType="variant">
      <vt:variant>
        <vt:lpstr>主题</vt:lpstr>
      </vt:variant>
      <vt:variant>
        <vt:i4>4</vt:i4>
      </vt:variant>
      <vt:variant>
        <vt:lpstr>幻灯片标题</vt:lpstr>
      </vt:variant>
      <vt:variant>
        <vt:i4>16</vt:i4>
      </vt:variant>
    </vt:vector>
  </HeadingPairs>
  <TitlesOfParts>
    <vt:vector size="20" baseType="lpstr">
      <vt:lpstr>SCLU</vt:lpstr>
      <vt:lpstr>1_SCLU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traipaz</cp:lastModifiedBy>
  <cp:revision>1117</cp:revision>
  <dcterms:modified xsi:type="dcterms:W3CDTF">2013-10-11T02:31:47Z</dcterms:modified>
</cp:coreProperties>
</file>